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Lst>
  <p:notesMasterIdLst>
    <p:notesMasterId r:id="rId113"/>
  </p:notesMasterIdLst>
  <p:sldIdLst>
    <p:sldId id="256" r:id="rId2"/>
    <p:sldId id="311" r:id="rId3"/>
    <p:sldId id="314" r:id="rId4"/>
    <p:sldId id="316" r:id="rId5"/>
    <p:sldId id="432" r:id="rId6"/>
    <p:sldId id="312" r:id="rId7"/>
    <p:sldId id="313" r:id="rId8"/>
    <p:sldId id="315" r:id="rId9"/>
    <p:sldId id="319" r:id="rId10"/>
    <p:sldId id="318" r:id="rId11"/>
    <p:sldId id="320" r:id="rId12"/>
    <p:sldId id="321" r:id="rId13"/>
    <p:sldId id="335" r:id="rId14"/>
    <p:sldId id="322" r:id="rId15"/>
    <p:sldId id="324" r:id="rId16"/>
    <p:sldId id="325" r:id="rId17"/>
    <p:sldId id="331" r:id="rId18"/>
    <p:sldId id="327" r:id="rId19"/>
    <p:sldId id="326" r:id="rId20"/>
    <p:sldId id="328" r:id="rId21"/>
    <p:sldId id="336" r:id="rId22"/>
    <p:sldId id="329" r:id="rId23"/>
    <p:sldId id="330" r:id="rId24"/>
    <p:sldId id="337" r:id="rId25"/>
    <p:sldId id="333" r:id="rId26"/>
    <p:sldId id="334" r:id="rId27"/>
    <p:sldId id="338" r:id="rId28"/>
    <p:sldId id="339" r:id="rId29"/>
    <p:sldId id="340" r:id="rId30"/>
    <p:sldId id="341" r:id="rId31"/>
    <p:sldId id="434" r:id="rId32"/>
    <p:sldId id="435" r:id="rId33"/>
    <p:sldId id="433" r:id="rId34"/>
    <p:sldId id="365" r:id="rId35"/>
    <p:sldId id="364" r:id="rId36"/>
    <p:sldId id="366" r:id="rId37"/>
    <p:sldId id="367" r:id="rId38"/>
    <p:sldId id="370" r:id="rId39"/>
    <p:sldId id="368" r:id="rId40"/>
    <p:sldId id="371" r:id="rId41"/>
    <p:sldId id="372" r:id="rId42"/>
    <p:sldId id="374" r:id="rId43"/>
    <p:sldId id="375" r:id="rId44"/>
    <p:sldId id="376" r:id="rId45"/>
    <p:sldId id="377" r:id="rId46"/>
    <p:sldId id="373" r:id="rId47"/>
    <p:sldId id="378" r:id="rId48"/>
    <p:sldId id="379" r:id="rId49"/>
    <p:sldId id="380" r:id="rId50"/>
    <p:sldId id="381" r:id="rId51"/>
    <p:sldId id="383" r:id="rId52"/>
    <p:sldId id="384" r:id="rId53"/>
    <p:sldId id="386" r:id="rId54"/>
    <p:sldId id="387" r:id="rId55"/>
    <p:sldId id="388" r:id="rId56"/>
    <p:sldId id="389" r:id="rId57"/>
    <p:sldId id="390" r:id="rId58"/>
    <p:sldId id="391" r:id="rId59"/>
    <p:sldId id="392" r:id="rId60"/>
    <p:sldId id="393" r:id="rId61"/>
    <p:sldId id="394" r:id="rId62"/>
    <p:sldId id="395" r:id="rId63"/>
    <p:sldId id="396" r:id="rId64"/>
    <p:sldId id="398" r:id="rId65"/>
    <p:sldId id="400" r:id="rId66"/>
    <p:sldId id="399" r:id="rId67"/>
    <p:sldId id="401" r:id="rId68"/>
    <p:sldId id="402" r:id="rId69"/>
    <p:sldId id="436" r:id="rId70"/>
    <p:sldId id="437" r:id="rId71"/>
    <p:sldId id="438" r:id="rId72"/>
    <p:sldId id="439" r:id="rId73"/>
    <p:sldId id="440" r:id="rId74"/>
    <p:sldId id="441" r:id="rId75"/>
    <p:sldId id="442" r:id="rId76"/>
    <p:sldId id="443" r:id="rId77"/>
    <p:sldId id="444" r:id="rId78"/>
    <p:sldId id="445" r:id="rId79"/>
    <p:sldId id="406" r:id="rId80"/>
    <p:sldId id="407" r:id="rId81"/>
    <p:sldId id="410" r:id="rId82"/>
    <p:sldId id="408" r:id="rId83"/>
    <p:sldId id="409" r:id="rId84"/>
    <p:sldId id="411" r:id="rId85"/>
    <p:sldId id="413" r:id="rId86"/>
    <p:sldId id="414" r:id="rId87"/>
    <p:sldId id="415" r:id="rId88"/>
    <p:sldId id="416" r:id="rId89"/>
    <p:sldId id="418" r:id="rId90"/>
    <p:sldId id="419" r:id="rId91"/>
    <p:sldId id="417" r:id="rId92"/>
    <p:sldId id="420" r:id="rId93"/>
    <p:sldId id="421" r:id="rId94"/>
    <p:sldId id="424" r:id="rId95"/>
    <p:sldId id="425" r:id="rId96"/>
    <p:sldId id="423" r:id="rId97"/>
    <p:sldId id="426" r:id="rId98"/>
    <p:sldId id="429" r:id="rId99"/>
    <p:sldId id="430" r:id="rId100"/>
    <p:sldId id="431" r:id="rId101"/>
    <p:sldId id="446" r:id="rId102"/>
    <p:sldId id="447" r:id="rId103"/>
    <p:sldId id="449" r:id="rId104"/>
    <p:sldId id="448" r:id="rId105"/>
    <p:sldId id="450" r:id="rId106"/>
    <p:sldId id="451" r:id="rId107"/>
    <p:sldId id="452" r:id="rId108"/>
    <p:sldId id="453" r:id="rId109"/>
    <p:sldId id="454" r:id="rId110"/>
    <p:sldId id="455" r:id="rId111"/>
    <p:sldId id="363" r:id="rId1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D1D25"/>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5" autoAdjust="0"/>
    <p:restoredTop sz="93595" autoAdjust="0"/>
  </p:normalViewPr>
  <p:slideViewPr>
    <p:cSldViewPr>
      <p:cViewPr varScale="1">
        <p:scale>
          <a:sx n="111" d="100"/>
          <a:sy n="111" d="100"/>
        </p:scale>
        <p:origin x="616"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E53E11-82A2-437F-BAB5-7B09C2E80649}" type="datetimeFigureOut">
              <a:rPr lang="tr-TR" smtClean="0"/>
              <a:pPr/>
              <a:t>28.04.2025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5C95B-97EC-4CCE-8E6E-75E2B30D7F9C}"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11</a:t>
            </a:fld>
            <a:endParaRPr lang="tr-T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101</a:t>
            </a:fld>
            <a:endParaRPr lang="tr-T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102</a:t>
            </a:fld>
            <a:endParaRPr lang="tr-T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103</a:t>
            </a:fld>
            <a:endParaRPr lang="tr-T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104</a:t>
            </a:fld>
            <a:endParaRPr lang="tr-T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105</a:t>
            </a:fld>
            <a:endParaRPr lang="tr-T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106</a:t>
            </a:fld>
            <a:endParaRPr lang="tr-T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107</a:t>
            </a:fld>
            <a:endParaRPr lang="tr-T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108</a:t>
            </a:fld>
            <a:endParaRPr lang="tr-T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109</a:t>
            </a:fld>
            <a:endParaRPr lang="tr-T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110</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12</a:t>
            </a:fld>
            <a:endParaRPr lang="tr-T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111</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13</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14</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15</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16</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17</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18</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19</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20</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21</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22</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23</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24</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25</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26</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27</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28</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29</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30</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31</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32</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33</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34</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35</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36</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37</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38</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39</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41</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42</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43</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44</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45</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46</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47</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48</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49</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50</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51</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52</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53</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54</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55</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56</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57</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58</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59</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60</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61</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62</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63</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64</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65</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66</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67</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68</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69</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70</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71</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72</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73</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74</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75</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76</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77</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78</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79</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a:t>
            </a:fld>
            <a:endParaRPr lang="tr-T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81</a:t>
            </a:fld>
            <a:endParaRPr lang="tr-T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82</a:t>
            </a:fld>
            <a:endParaRPr lang="tr-T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83</a:t>
            </a:fld>
            <a:endParaRPr lang="tr-T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84</a:t>
            </a:fld>
            <a:endParaRPr lang="tr-T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85</a:t>
            </a:fld>
            <a:endParaRPr lang="tr-T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86</a:t>
            </a:fld>
            <a:endParaRPr lang="tr-T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87</a:t>
            </a:fld>
            <a:endParaRPr lang="tr-T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88</a:t>
            </a:fld>
            <a:endParaRPr lang="tr-T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89</a:t>
            </a:fld>
            <a:endParaRPr lang="tr-T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90</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a:t>
            </a:fld>
            <a:endParaRPr lang="tr-T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91</a:t>
            </a:fld>
            <a:endParaRPr lang="tr-T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92</a:t>
            </a:fld>
            <a:endParaRPr lang="tr-T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93</a:t>
            </a:fld>
            <a:endParaRPr lang="tr-T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94</a:t>
            </a:fld>
            <a:endParaRPr lang="tr-T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95</a:t>
            </a:fld>
            <a:endParaRPr lang="tr-T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96</a:t>
            </a:fld>
            <a:endParaRPr lang="tr-T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97</a:t>
            </a:fld>
            <a:endParaRPr lang="tr-T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98</a:t>
            </a:fld>
            <a:endParaRPr lang="tr-T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99</a:t>
            </a:fld>
            <a:endParaRPr lang="tr-T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355C95B-97EC-4CCE-8E6E-75E2B30D7F9C}" type="slidenum">
              <a:rPr lang="tr-TR" smtClean="0"/>
              <a:pPr/>
              <a:t>100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Başlık"/>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a:t>Asıl başlık stili için tıklatın</a:t>
            </a:r>
            <a:endParaRPr kumimoji="0" lang="en-US"/>
          </a:p>
        </p:txBody>
      </p:sp>
      <p:sp>
        <p:nvSpPr>
          <p:cNvPr id="17" name="16 Alt Başlık"/>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a:t>Asıl alt başlık stilini düzenlemek için tıklatın</a:t>
            </a:r>
            <a:endParaRPr kumimoji="0" lang="en-US"/>
          </a:p>
        </p:txBody>
      </p:sp>
      <p:grpSp>
        <p:nvGrpSpPr>
          <p:cNvPr id="2" name="1 Grup"/>
          <p:cNvGrpSpPr/>
          <p:nvPr/>
        </p:nvGrpSpPr>
        <p:grpSpPr>
          <a:xfrm>
            <a:off x="-3765" y="4953000"/>
            <a:ext cx="9147765"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fld id="{3EF77D59-36F2-4EA8-9078-1BC3851749B5}" type="datetimeFigureOut">
              <a:rPr lang="tr-TR" smtClean="0"/>
              <a:pPr/>
              <a:t>28.04.2025</a:t>
            </a:fld>
            <a:endParaRPr lang="tr-TR"/>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endParaRPr lang="tr-TR"/>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fld id="{9CC6687A-8B7F-4FF2-BF42-94EAE667DB1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481329"/>
            <a:ext cx="8229600" cy="4386071"/>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44013" y="274640"/>
            <a:ext cx="1777470" cy="5592761"/>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41"/>
            <a:ext cx="6324600" cy="559276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
        <p:nvSpPr>
          <p:cNvPr id="7" name="6 Başlık"/>
          <p:cNvSpPr>
            <a:spLocks noGrp="1"/>
          </p:cNvSpPr>
          <p:nvPr>
            <p:ph type="title"/>
          </p:nvPr>
        </p:nvSpPr>
        <p:spPr/>
        <p:txBody>
          <a:bodyPr rtlCol="0"/>
          <a:lstStyle/>
          <a:p>
            <a:r>
              <a:rPr kumimoji="0" lang="tr-TR"/>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
        <p:nvSpPr>
          <p:cNvPr id="7" name="6 Köşeli Çift Ayraç"/>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7 Köşeli Çift Ayraç"/>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
        <p:nvSpPr>
          <p:cNvPr id="8" name="7 Başlık"/>
          <p:cNvSpPr>
            <a:spLocks noGrp="1"/>
          </p:cNvSpPr>
          <p:nvPr>
            <p:ph type="title"/>
          </p:nvPr>
        </p:nvSpPr>
        <p:spPr/>
        <p:txBody>
          <a:bodyPr rtlCol="0"/>
          <a:lstStyle/>
          <a:p>
            <a:r>
              <a:rPr kumimoji="0" lang="tr-TR"/>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6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
        <p:nvSpPr>
          <p:cNvPr id="6" name="5 Başlık"/>
          <p:cNvSpPr>
            <a:spLocks noGrp="1"/>
          </p:cNvSpPr>
          <p:nvPr>
            <p:ph type="title"/>
          </p:nvPr>
        </p:nvSpPr>
        <p:spPr/>
        <p:txBody>
          <a:bodyPr rtlCol="0"/>
          <a:lstStyle/>
          <a:p>
            <a:r>
              <a:rPr kumimoji="0" lang="tr-TR"/>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3EF77D59-36F2-4EA8-9078-1BC3851749B5}" type="datetimeFigureOut">
              <a:rPr lang="tr-TR" smtClean="0"/>
              <a:pPr/>
              <a:t>28.04.2025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a:t>Asıl başlık stili için tıklatın</a:t>
            </a:r>
            <a:endParaRPr kumimoji="0" lang="en-US"/>
          </a:p>
        </p:txBody>
      </p:sp>
      <p:sp>
        <p:nvSpPr>
          <p:cNvPr id="3" name="2 Metin Yer Tutucusu"/>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a:xfrm>
            <a:off x="6727032" y="6407944"/>
            <a:ext cx="1920240" cy="365760"/>
          </a:xfrm>
        </p:spPr>
        <p:txBody>
          <a:bodyPr/>
          <a:lstStyle/>
          <a:p>
            <a:fld id="{3EF77D59-36F2-4EA8-9078-1BC3851749B5}" type="datetimeFigureOut">
              <a:rPr lang="tr-TR" smtClean="0"/>
              <a:pPr/>
              <a:t>28.04.2025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C6687A-8B7F-4FF2-BF42-94EAE667DB18}"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a:t>Asıl metin stillerini düzenlemek için tıklatın</a:t>
            </a:r>
          </a:p>
        </p:txBody>
      </p:sp>
      <p:sp>
        <p:nvSpPr>
          <p:cNvPr id="3" name="2 Resim Yer Tutucusu"/>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fld id="{3EF77D59-36F2-4EA8-9078-1BC3851749B5}" type="datetimeFigureOut">
              <a:rPr lang="tr-TR" smtClean="0"/>
              <a:pPr/>
              <a:t>28.04.2025</a:t>
            </a:fld>
            <a:endParaRPr lang="tr-TR"/>
          </a:p>
        </p:txBody>
      </p:sp>
      <p:sp>
        <p:nvSpPr>
          <p:cNvPr id="6" name="5 Altbilgi Yer Tutucusu"/>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r-TR"/>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fld id="{9CC6687A-8B7F-4FF2-BF42-94EAE667DB18}" type="slidenum">
              <a:rPr lang="tr-TR" smtClean="0"/>
              <a:pPr/>
              <a:t>‹#›</a:t>
            </a:fld>
            <a:endParaRPr lang="tr-TR"/>
          </a:p>
        </p:txBody>
      </p:sp>
      <p:sp>
        <p:nvSpPr>
          <p:cNvPr id="2" name="1 Başlık"/>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a:t>Asıl başlık stili için tıklatın</a:t>
            </a:r>
            <a:endParaRPr kumimoji="0" lang="en-US"/>
          </a:p>
        </p:txBody>
      </p:sp>
      <p:sp>
        <p:nvSpPr>
          <p:cNvPr id="8" name="7 Serbest Form"/>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Serbest Form"/>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Dik Üçgen"/>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10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12 Köşeli Çift Ayraç"/>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Serbest Form"/>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Dik Üçgen"/>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14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tr-TR"/>
              <a:t>Asıl başlık stili için tıklatın</a:t>
            </a:r>
            <a:endParaRPr kumimoji="0" lang="en-US"/>
          </a:p>
        </p:txBody>
      </p:sp>
      <p:sp>
        <p:nvSpPr>
          <p:cNvPr id="30" name="29 Metin Yer Tutucusu"/>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0" name="9 Veri Yer Tutucusu"/>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EF77D59-36F2-4EA8-9078-1BC3851749B5}" type="datetimeFigureOut">
              <a:rPr lang="tr-TR" smtClean="0"/>
              <a:pPr/>
              <a:t>28.04.2025</a:t>
            </a:fld>
            <a:endParaRPr lang="tr-TR"/>
          </a:p>
        </p:txBody>
      </p:sp>
      <p:sp>
        <p:nvSpPr>
          <p:cNvPr id="22" name="21 Altbilgi Yer Tutucusu"/>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r-TR"/>
          </a:p>
        </p:txBody>
      </p:sp>
      <p:sp>
        <p:nvSpPr>
          <p:cNvPr id="18" name="17 Slayt Numarası Yer Tutucusu"/>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CC6687A-8B7F-4FF2-BF42-94EAE667DB1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0.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2.png"/><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2.png"/><Relationship Id="rId7" Type="http://schemas.openxmlformats.org/officeDocument/2006/relationships/image" Target="../media/image97.wmf"/><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s>
</file>

<file path=ppt/slides/_rels/slide82.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image" Target="../media/image2.png"/><Relationship Id="rId7" Type="http://schemas.openxmlformats.org/officeDocument/2006/relationships/image" Target="../media/image102.w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01.wmf"/><Relationship Id="rId5" Type="http://schemas.openxmlformats.org/officeDocument/2006/relationships/image" Target="../media/image100.wmf"/><Relationship Id="rId4" Type="http://schemas.openxmlformats.org/officeDocument/2006/relationships/image" Target="../media/image99.wmf"/><Relationship Id="rId9" Type="http://schemas.openxmlformats.org/officeDocument/2006/relationships/image" Target="../media/image104.wmf"/></Relationships>
</file>

<file path=ppt/slides/_rels/slide83.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2.png"/><Relationship Id="rId7" Type="http://schemas.openxmlformats.org/officeDocument/2006/relationships/image" Target="../media/image108.wm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 Id="rId9" Type="http://schemas.openxmlformats.org/officeDocument/2006/relationships/image" Target="../media/image110.wmf"/></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2" y="0"/>
            <a:ext cx="9144000" cy="642918"/>
          </a:xfrm>
          <a:ln/>
          <a:scene3d>
            <a:camera prst="orthographicFront" fov="0">
              <a:rot lat="0" lon="0" rev="0"/>
            </a:camera>
            <a:lightRig rig="glow" dir="t">
              <a:rot lat="0" lon="0" rev="6360000"/>
            </a:lightRig>
          </a:scene3d>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a:noAutofit/>
            <a:scene3d>
              <a:camera prst="orthographicFront"/>
              <a:lightRig rig="soft" dir="t"/>
            </a:scene3d>
            <a:sp3d prstMaterial="softEdge">
              <a:bevelT w="25400" h="25400"/>
            </a:sp3d>
          </a:bodyPr>
          <a:lstStyle/>
          <a:p>
            <a:pPr algn="ctr"/>
            <a:r>
              <a:rPr lang="tr-TR" sz="2800" b="1" dirty="0">
                <a:solidFill>
                  <a:schemeClr val="bg1"/>
                </a:solidFill>
                <a:latin typeface="Arial Black" pitchFamily="34" charset="0"/>
                <a:cs typeface="Arial" pitchFamily="34" charset="0"/>
              </a:rPr>
              <a:t>TÜRKİYE SUALTI SPORLARI FEDERASYONU</a:t>
            </a:r>
          </a:p>
        </p:txBody>
      </p:sp>
      <p:pic>
        <p:nvPicPr>
          <p:cNvPr id="1027" name="Picture 3" descr="C:\Users\Metin\Desktop\TSSF SUNUM ÇALIŞMASI\LOGO TSSF.png"/>
          <p:cNvPicPr>
            <a:picLocks noChangeAspect="1" noChangeArrowheads="1"/>
          </p:cNvPicPr>
          <p:nvPr/>
        </p:nvPicPr>
        <p:blipFill>
          <a:blip r:embed="rId2"/>
          <a:srcRect/>
          <a:stretch>
            <a:fillRect/>
          </a:stretch>
        </p:blipFill>
        <p:spPr bwMode="auto">
          <a:xfrm>
            <a:off x="611560" y="3155890"/>
            <a:ext cx="1571636" cy="1571636"/>
          </a:xfrm>
          <a:prstGeom prst="rect">
            <a:avLst/>
          </a:prstGeom>
          <a:noFill/>
        </p:spPr>
      </p:pic>
      <p:pic>
        <p:nvPicPr>
          <p:cNvPr id="1028" name="Picture 4" descr="C:\Users\Metin\Desktop\TSSF SUNUM ÇALIŞMASI\logo_International Life Saving Federation_0.jpg"/>
          <p:cNvPicPr>
            <a:picLocks noChangeAspect="1" noChangeArrowheads="1"/>
          </p:cNvPicPr>
          <p:nvPr/>
        </p:nvPicPr>
        <p:blipFill>
          <a:blip r:embed="rId3" cstate="print"/>
          <a:srcRect/>
          <a:stretch>
            <a:fillRect/>
          </a:stretch>
        </p:blipFill>
        <p:spPr bwMode="auto">
          <a:xfrm>
            <a:off x="6429388" y="2934244"/>
            <a:ext cx="2714612" cy="1764380"/>
          </a:xfrm>
          <a:prstGeom prst="rect">
            <a:avLst/>
          </a:prstGeom>
          <a:noFill/>
        </p:spPr>
      </p:pic>
      <p:sp>
        <p:nvSpPr>
          <p:cNvPr id="10" name="9 Dikdörtgen"/>
          <p:cNvSpPr/>
          <p:nvPr/>
        </p:nvSpPr>
        <p:spPr>
          <a:xfrm>
            <a:off x="214282" y="1142984"/>
            <a:ext cx="8715436" cy="258532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5240" b="1" dirty="0">
                <a:ln w="10541" cmpd="sng">
                  <a:solidFill>
                    <a:schemeClr val="accent1">
                      <a:shade val="88000"/>
                      <a:satMod val="110000"/>
                    </a:schemeClr>
                  </a:solidFill>
                  <a:prstDash val="solid"/>
                </a:ln>
                <a:solidFill>
                  <a:schemeClr val="accent2"/>
                </a:solidFill>
              </a:rPr>
              <a:t>TSSF</a:t>
            </a:r>
          </a:p>
          <a:p>
            <a:pPr algn="ctr"/>
            <a:r>
              <a:rPr lang="tr-TR" sz="5240" b="1" dirty="0">
                <a:ln w="10541" cmpd="sng">
                  <a:solidFill>
                    <a:schemeClr val="accent1">
                      <a:shade val="88000"/>
                      <a:satMod val="110000"/>
                    </a:schemeClr>
                  </a:solidFill>
                  <a:prstDash val="solid"/>
                </a:ln>
                <a:solidFill>
                  <a:schemeClr val="accent2"/>
                </a:solidFill>
              </a:rPr>
              <a:t>GÜMÜŞ CANKURTARAN KURSU</a:t>
            </a:r>
          </a:p>
        </p:txBody>
      </p:sp>
      <p:sp>
        <p:nvSpPr>
          <p:cNvPr id="11" name="10 Dikdörtgen"/>
          <p:cNvSpPr/>
          <p:nvPr/>
        </p:nvSpPr>
        <p:spPr>
          <a:xfrm>
            <a:off x="4359771" y="5547518"/>
            <a:ext cx="4769058" cy="400110"/>
          </a:xfrm>
          <a:prstGeom prst="rect">
            <a:avLst/>
          </a:prstGeom>
          <a:noFill/>
        </p:spPr>
        <p:txBody>
          <a:bodyPr wrap="square" lIns="91440" tIns="45720" rIns="91440" bIns="45720">
            <a:spAutoFit/>
          </a:bodyPr>
          <a:lstStyle/>
          <a:p>
            <a:pPr algn="ctr"/>
            <a:r>
              <a:rPr lang="tr-TR" sz="2000" dirty="0">
                <a:ln w="18415" cmpd="sng">
                  <a:solidFill>
                    <a:srgbClr val="FFFFFF"/>
                  </a:solidFill>
                  <a:prstDash val="solid"/>
                </a:ln>
                <a:effectLst>
                  <a:outerShdw blurRad="38100" dist="38100" dir="2700000" algn="tl">
                    <a:srgbClr val="000000">
                      <a:alpha val="43137"/>
                    </a:srgbClr>
                  </a:outerShdw>
                </a:effectLst>
                <a:highlight>
                  <a:srgbClr val="000000"/>
                </a:highlight>
                <a:latin typeface="Arial" pitchFamily="34" charset="0"/>
                <a:cs typeface="Arial" pitchFamily="34" charset="0"/>
              </a:rPr>
              <a:t>EĞİTMEN :  DEVRİM ZANA KARAHAN</a:t>
            </a:r>
          </a:p>
        </p:txBody>
      </p:sp>
      <p:sp>
        <p:nvSpPr>
          <p:cNvPr id="3" name="Metin kutusu 2">
            <a:extLst>
              <a:ext uri="{FF2B5EF4-FFF2-40B4-BE49-F238E27FC236}">
                <a16:creationId xmlns:a16="http://schemas.microsoft.com/office/drawing/2014/main" id="{C1BC27C4-2DFD-417F-8EC6-7B80C3F23096}"/>
              </a:ext>
            </a:extLst>
          </p:cNvPr>
          <p:cNvSpPr txBox="1"/>
          <p:nvPr/>
        </p:nvSpPr>
        <p:spPr>
          <a:xfrm>
            <a:off x="5652120" y="5229200"/>
            <a:ext cx="3875272" cy="338554"/>
          </a:xfrm>
          <a:prstGeom prst="rect">
            <a:avLst/>
          </a:prstGeom>
          <a:noFill/>
        </p:spPr>
        <p:txBody>
          <a:bodyPr wrap="square" rtlCol="0">
            <a:spAutoFit/>
          </a:bodyPr>
          <a:lstStyle/>
          <a:p>
            <a:r>
              <a:rPr lang="tr-TR" sz="1600" b="1" i="1" dirty="0" err="1">
                <a:solidFill>
                  <a:schemeClr val="bg1"/>
                </a:solidFill>
              </a:rPr>
              <a:t>İnstagram</a:t>
            </a:r>
            <a:r>
              <a:rPr lang="tr-TR" sz="1600" b="1" i="1" dirty="0">
                <a:solidFill>
                  <a:schemeClr val="bg1"/>
                </a:solidFill>
              </a:rPr>
              <a:t> : </a:t>
            </a:r>
            <a:r>
              <a:rPr lang="tr-TR" sz="1600" b="1" i="1" dirty="0" err="1">
                <a:solidFill>
                  <a:schemeClr val="bg1"/>
                </a:solidFill>
              </a:rPr>
              <a:t>fitsharkcankurtaran</a:t>
            </a:r>
            <a:endParaRPr lang="tr-TR" sz="1600" b="1"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500174"/>
            <a:ext cx="8715436"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3" name="Picture 5" descr="C:\Users\Metin\Desktop\TSSF SUNUM ÇALIŞMASI\DONELER\ilk yardım\112+Acil+Çağrı+Merkezi+Çağrı+Karşılayıcı+112+Acil+Çağrı+Merkezleri.jpg"/>
          <p:cNvPicPr>
            <a:picLocks noChangeAspect="1" noChangeArrowheads="1"/>
          </p:cNvPicPr>
          <p:nvPr/>
        </p:nvPicPr>
        <p:blipFill>
          <a:blip r:embed="rId3"/>
          <a:srcRect/>
          <a:stretch>
            <a:fillRect/>
          </a:stretch>
        </p:blipFill>
        <p:spPr bwMode="auto">
          <a:xfrm>
            <a:off x="857224" y="1571612"/>
            <a:ext cx="7358114" cy="3518495"/>
          </a:xfrm>
          <a:prstGeom prst="rect">
            <a:avLst/>
          </a:prstGeom>
          <a:noFill/>
        </p:spPr>
      </p:pic>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030" name="Picture 6" descr="C:\Users\Metin\Desktop\TSSF SUNUM ÇALIŞMASI\DONELER\ilk yardım\495_5000c.jpg"/>
          <p:cNvPicPr>
            <a:picLocks noChangeAspect="1" noChangeArrowheads="1"/>
          </p:cNvPicPr>
          <p:nvPr/>
        </p:nvPicPr>
        <p:blipFill>
          <a:blip r:embed="rId4"/>
          <a:srcRect/>
          <a:stretch>
            <a:fillRect/>
          </a:stretch>
        </p:blipFill>
        <p:spPr bwMode="auto">
          <a:xfrm>
            <a:off x="4714877" y="5643578"/>
            <a:ext cx="3071833" cy="928694"/>
          </a:xfrm>
          <a:prstGeom prst="rect">
            <a:avLst/>
          </a:prstGeom>
          <a:noFill/>
        </p:spPr>
      </p:pic>
      <p:sp>
        <p:nvSpPr>
          <p:cNvPr id="11" name="2 Başlık"/>
          <p:cNvSpPr txBox="1">
            <a:spLocks/>
          </p:cNvSpPr>
          <p:nvPr/>
        </p:nvSpPr>
        <p:spPr>
          <a:xfrm>
            <a:off x="-32" y="-24"/>
            <a:ext cx="9144000" cy="642918"/>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normAutofit fontScale="900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4100" b="1" dirty="0">
                <a:effectLst>
                  <a:outerShdw blurRad="31750" dist="25400" dir="5400000" algn="tl" rotWithShape="0">
                    <a:srgbClr val="000000">
                      <a:alpha val="25000"/>
                    </a:srgbClr>
                  </a:outerShdw>
                </a:effectLst>
                <a:latin typeface="Arial Narrow" pitchFamily="34" charset="0"/>
              </a:rPr>
              <a:t>G</a:t>
            </a:r>
            <a:r>
              <a:rPr kumimoji="0" lang="tr-TR" sz="41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Narrow" pitchFamily="34" charset="0"/>
                <a:ea typeface="+mn-ea"/>
                <a:cs typeface="+mn-cs"/>
              </a:rPr>
              <a:t>CT 1     </a:t>
            </a:r>
            <a:r>
              <a:rPr lang="tr-TR" sz="3300" b="1" dirty="0">
                <a:effectLst>
                  <a:outerShdw blurRad="31750" dist="25400" dir="5400000" algn="tl" rotWithShape="0">
                    <a:srgbClr val="000000">
                      <a:alpha val="25000"/>
                    </a:srgbClr>
                  </a:outerShdw>
                </a:effectLst>
                <a:latin typeface="Arial Narrow" pitchFamily="34" charset="0"/>
              </a:rPr>
              <a:t>TEMEL YAŞAM DESTEĞİ</a:t>
            </a:r>
            <a:endParaRPr kumimoji="0" lang="tr-TR" sz="33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Narrow" pitchFamily="34" charset="0"/>
              <a:ea typeface="+mn-ea"/>
              <a:cs typeface="+mn-cs"/>
            </a:endParaRPr>
          </a:p>
        </p:txBody>
      </p:sp>
      <p:pic>
        <p:nvPicPr>
          <p:cNvPr id="12" name="Picture 5" descr="C:\Users\Metin\Desktop\TSSF SUNUM ÇALIŞMASI\LOGO TSSF.png"/>
          <p:cNvPicPr>
            <a:picLocks noChangeAspect="1" noChangeArrowheads="1"/>
          </p:cNvPicPr>
          <p:nvPr/>
        </p:nvPicPr>
        <p:blipFill>
          <a:blip r:embed="rId5"/>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4" name="13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ÇAĞRI MERKEZİ (112) ARAMA</a:t>
            </a: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314" y="2428868"/>
            <a:ext cx="8715404" cy="250033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None/>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r>
              <a:rPr lang="tr-TR" sz="2000" b="1" dirty="0">
                <a:latin typeface="Arial" pitchFamily="34" charset="0"/>
                <a:cs typeface="Arial" pitchFamily="34" charset="0"/>
              </a:rPr>
              <a:t>Solunum ve kan dolaşımının durması halinde;</a:t>
            </a:r>
            <a:endParaRPr lang="tr-TR" sz="2000" dirty="0">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latin typeface="Arial" pitchFamily="34" charset="0"/>
                <a:cs typeface="Arial" pitchFamily="34" charset="0"/>
              </a:rPr>
              <a:t>Acil</a:t>
            </a:r>
            <a:r>
              <a:rPr lang="en-US" sz="2000" dirty="0">
                <a:latin typeface="Arial" pitchFamily="34" charset="0"/>
                <a:cs typeface="Arial" pitchFamily="34" charset="0"/>
              </a:rPr>
              <a:t> </a:t>
            </a:r>
            <a:r>
              <a:rPr lang="en-US" sz="2000" dirty="0" err="1">
                <a:latin typeface="Arial" pitchFamily="34" charset="0"/>
                <a:cs typeface="Arial" pitchFamily="34" charset="0"/>
              </a:rPr>
              <a:t>yardım</a:t>
            </a:r>
            <a:r>
              <a:rPr lang="en-US" sz="2000" dirty="0">
                <a:latin typeface="Arial" pitchFamily="34" charset="0"/>
                <a:cs typeface="Arial" pitchFamily="34" charset="0"/>
              </a:rPr>
              <a:t> </a:t>
            </a:r>
            <a:r>
              <a:rPr lang="en-US" sz="2000" dirty="0" err="1">
                <a:latin typeface="Arial" pitchFamily="34" charset="0"/>
                <a:cs typeface="Arial" pitchFamily="34" charset="0"/>
              </a:rPr>
              <a:t>çağrısı</a:t>
            </a:r>
            <a:endParaRPr lang="tr-TR" sz="2000" dirty="0">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dirty="0">
                <a:latin typeface="Arial" pitchFamily="34" charset="0"/>
                <a:cs typeface="Arial" pitchFamily="34" charset="0"/>
              </a:rPr>
              <a:t>M</a:t>
            </a:r>
            <a:r>
              <a:rPr lang="en-US" sz="2000" dirty="0" err="1">
                <a:latin typeface="Arial" pitchFamily="34" charset="0"/>
                <a:cs typeface="Arial" pitchFamily="34" charset="0"/>
              </a:rPr>
              <a:t>ümkün</a:t>
            </a:r>
            <a:r>
              <a:rPr lang="en-US" sz="2000" dirty="0">
                <a:latin typeface="Arial" pitchFamily="34" charset="0"/>
                <a:cs typeface="Arial" pitchFamily="34" charset="0"/>
              </a:rPr>
              <a:t> </a:t>
            </a:r>
            <a:r>
              <a:rPr lang="en-US" sz="2000" dirty="0" err="1">
                <a:latin typeface="Arial" pitchFamily="34" charset="0"/>
                <a:cs typeface="Arial" pitchFamily="34" charset="0"/>
              </a:rPr>
              <a:t>olduğunca</a:t>
            </a:r>
            <a:r>
              <a:rPr lang="en-US" sz="2000" dirty="0">
                <a:latin typeface="Arial" pitchFamily="34" charset="0"/>
                <a:cs typeface="Arial" pitchFamily="34" charset="0"/>
              </a:rPr>
              <a:t> </a:t>
            </a:r>
            <a:r>
              <a:rPr lang="en-US" sz="2000" dirty="0" err="1">
                <a:latin typeface="Arial" pitchFamily="34" charset="0"/>
                <a:cs typeface="Arial" pitchFamily="34" charset="0"/>
              </a:rPr>
              <a:t>çabuk</a:t>
            </a:r>
            <a:r>
              <a:rPr lang="tr-TR" sz="2000" dirty="0">
                <a:latin typeface="Arial" pitchFamily="34" charset="0"/>
                <a:cs typeface="Arial" pitchFamily="34" charset="0"/>
              </a:rPr>
              <a:t> k</a:t>
            </a:r>
            <a:r>
              <a:rPr lang="en-US" sz="2000" dirty="0">
                <a:latin typeface="Arial" pitchFamily="34" charset="0"/>
                <a:cs typeface="Arial" pitchFamily="34" charset="0"/>
              </a:rPr>
              <a:t>alp </a:t>
            </a:r>
            <a:r>
              <a:rPr lang="en-US" sz="2000" dirty="0" err="1">
                <a:latin typeface="Arial" pitchFamily="34" charset="0"/>
                <a:cs typeface="Arial" pitchFamily="34" charset="0"/>
              </a:rPr>
              <a:t>akciğer</a:t>
            </a:r>
            <a:r>
              <a:rPr lang="en-US" sz="2000" dirty="0">
                <a:latin typeface="Arial" pitchFamily="34" charset="0"/>
                <a:cs typeface="Arial" pitchFamily="34" charset="0"/>
              </a:rPr>
              <a:t> </a:t>
            </a:r>
            <a:r>
              <a:rPr lang="en-US" sz="2000" dirty="0" err="1">
                <a:latin typeface="Arial" pitchFamily="34" charset="0"/>
                <a:cs typeface="Arial" pitchFamily="34" charset="0"/>
              </a:rPr>
              <a:t>canlandırma</a:t>
            </a:r>
            <a:r>
              <a:rPr lang="tr-TR" sz="2000" dirty="0">
                <a:latin typeface="Arial" pitchFamily="34" charset="0"/>
                <a:cs typeface="Arial" pitchFamily="34" charset="0"/>
              </a:rPr>
              <a:t>sı</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latin typeface="Arial" pitchFamily="34" charset="0"/>
                <a:cs typeface="Arial" pitchFamily="34" charset="0"/>
              </a:rPr>
              <a:t>Soluk</a:t>
            </a:r>
            <a:r>
              <a:rPr lang="en-US" sz="2000" dirty="0">
                <a:latin typeface="Arial" pitchFamily="34" charset="0"/>
                <a:cs typeface="Arial" pitchFamily="34" charset="0"/>
              </a:rPr>
              <a:t> </a:t>
            </a:r>
            <a:r>
              <a:rPr lang="en-US" sz="2000" dirty="0" err="1">
                <a:latin typeface="Arial" pitchFamily="34" charset="0"/>
                <a:cs typeface="Arial" pitchFamily="34" charset="0"/>
              </a:rPr>
              <a:t>verme</a:t>
            </a:r>
            <a:r>
              <a:rPr lang="en-US" sz="2000" dirty="0">
                <a:latin typeface="Arial" pitchFamily="34" charset="0"/>
                <a:cs typeface="Arial" pitchFamily="34" charset="0"/>
              </a:rPr>
              <a:t>, </a:t>
            </a:r>
            <a:r>
              <a:rPr lang="en-US" sz="2000" dirty="0" err="1">
                <a:latin typeface="Arial" pitchFamily="34" charset="0"/>
                <a:cs typeface="Arial" pitchFamily="34" charset="0"/>
              </a:rPr>
              <a:t>mümkünse</a:t>
            </a:r>
            <a:r>
              <a:rPr lang="en-US" sz="2000" dirty="0">
                <a:latin typeface="Arial" pitchFamily="34" charset="0"/>
                <a:cs typeface="Arial" pitchFamily="34" charset="0"/>
              </a:rPr>
              <a:t> </a:t>
            </a:r>
            <a:r>
              <a:rPr lang="en-US" sz="2000" dirty="0" err="1">
                <a:latin typeface="Arial" pitchFamily="34" charset="0"/>
                <a:cs typeface="Arial" pitchFamily="34" charset="0"/>
              </a:rPr>
              <a:t>oksijenle</a:t>
            </a:r>
            <a:r>
              <a:rPr lang="en-US" sz="2000" dirty="0">
                <a:latin typeface="Arial" pitchFamily="34" charset="0"/>
                <a:cs typeface="Arial" pitchFamily="34" charset="0"/>
              </a:rPr>
              <a:t> </a:t>
            </a:r>
            <a:r>
              <a:rPr lang="en-US" sz="2000" dirty="0" err="1">
                <a:latin typeface="Arial" pitchFamily="34" charset="0"/>
                <a:cs typeface="Arial" pitchFamily="34" charset="0"/>
              </a:rPr>
              <a:t>zenginleştirerek</a:t>
            </a:r>
            <a:endParaRPr lang="tr-TR" sz="2000" dirty="0">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latin typeface="Arial" pitchFamily="34" charset="0"/>
                <a:cs typeface="Arial" pitchFamily="34" charset="0"/>
              </a:rPr>
              <a:t>Sıcaklık</a:t>
            </a:r>
            <a:r>
              <a:rPr lang="en-US" sz="2000" dirty="0">
                <a:latin typeface="Arial" pitchFamily="34" charset="0"/>
                <a:cs typeface="Arial" pitchFamily="34" charset="0"/>
              </a:rPr>
              <a:t> </a:t>
            </a:r>
            <a:r>
              <a:rPr lang="en-US" sz="2000" dirty="0" err="1">
                <a:latin typeface="Arial" pitchFamily="34" charset="0"/>
                <a:cs typeface="Arial" pitchFamily="34" charset="0"/>
              </a:rPr>
              <a:t>kaybının</a:t>
            </a:r>
            <a:r>
              <a:rPr lang="en-US" sz="2000" dirty="0">
                <a:latin typeface="Arial" pitchFamily="34" charset="0"/>
                <a:cs typeface="Arial" pitchFamily="34" charset="0"/>
              </a:rPr>
              <a:t> </a:t>
            </a:r>
            <a:r>
              <a:rPr lang="en-US" sz="2000" dirty="0" err="1">
                <a:latin typeface="Arial" pitchFamily="34" charset="0"/>
                <a:cs typeface="Arial" pitchFamily="34" charset="0"/>
              </a:rPr>
              <a:t>önlenmesi</a:t>
            </a:r>
            <a:r>
              <a:rPr lang="en-US" sz="2000" dirty="0">
                <a:latin typeface="Arial" pitchFamily="34" charset="0"/>
                <a:cs typeface="Arial" pitchFamily="34" charset="0"/>
              </a:rPr>
              <a:t> </a:t>
            </a: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1571604" y="2000240"/>
            <a:ext cx="6000792" cy="338554"/>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r>
              <a:rPr lang="tr-TR" sz="1600" b="1" dirty="0">
                <a:latin typeface="Arial" pitchFamily="34" charset="0"/>
                <a:cs typeface="Arial" pitchFamily="34" charset="0"/>
              </a:rPr>
              <a:t>SUDA BOĞULMALARDA  ALINMASI GEREKEN ÖNLEMLER</a:t>
            </a:r>
            <a:endParaRPr lang="tr-TR" sz="1600" b="1" dirty="0"/>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BOĞULMALAR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9 İçerik Yer Tutucusu"/>
          <p:cNvSpPr txBox="1">
            <a:spLocks/>
          </p:cNvSpPr>
          <p:nvPr/>
        </p:nvSpPr>
        <p:spPr>
          <a:xfrm>
            <a:off x="214314" y="1285860"/>
            <a:ext cx="8715404"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KIRIKLAR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3 Dikdörtgen"/>
          <p:cNvSpPr/>
          <p:nvPr/>
        </p:nvSpPr>
        <p:spPr>
          <a:xfrm>
            <a:off x="1000100" y="1571612"/>
            <a:ext cx="7143800"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KIRIK, KEMİK BÜTÜNLÜĞÜNÜN BOZULMASIDIR.</a:t>
            </a:r>
          </a:p>
        </p:txBody>
      </p:sp>
      <p:sp>
        <p:nvSpPr>
          <p:cNvPr id="15" name="14 Dikdörtgen"/>
          <p:cNvSpPr/>
          <p:nvPr/>
        </p:nvSpPr>
        <p:spPr>
          <a:xfrm>
            <a:off x="357158" y="2500306"/>
            <a:ext cx="8358246" cy="923330"/>
          </a:xfrm>
          <a:prstGeom prst="rect">
            <a:avLst/>
          </a:prstGeom>
        </p:spPr>
        <p:txBody>
          <a:bodyPr wrap="square">
            <a:spAutoFit/>
          </a:bodyPr>
          <a:lstStyle/>
          <a:p>
            <a:r>
              <a:rPr lang="tr-TR" b="1" dirty="0">
                <a:latin typeface="Arial" pitchFamily="34" charset="0"/>
                <a:cs typeface="Arial" pitchFamily="34" charset="0"/>
              </a:rPr>
              <a:t>Kapalı kırık : </a:t>
            </a:r>
            <a:r>
              <a:rPr lang="tr-TR" dirty="0">
                <a:latin typeface="Arial" pitchFamily="34" charset="0"/>
                <a:cs typeface="Arial" pitchFamily="34" charset="0"/>
              </a:rPr>
              <a:t>Kemik bütünlüğü bozulmuştur. Ancak deri sağlamdır. </a:t>
            </a:r>
          </a:p>
          <a:p>
            <a:r>
              <a:rPr lang="tr-TR" b="1" dirty="0">
                <a:latin typeface="Arial" pitchFamily="34" charset="0"/>
                <a:cs typeface="Arial" pitchFamily="34" charset="0"/>
              </a:rPr>
              <a:t>Açık kırık    : </a:t>
            </a:r>
            <a:r>
              <a:rPr lang="tr-TR" dirty="0">
                <a:latin typeface="Arial" pitchFamily="34" charset="0"/>
                <a:cs typeface="Arial" pitchFamily="34" charset="0"/>
              </a:rPr>
              <a:t>Deri bütünlüğü bozulmuştur. Kırık uçları dışarı çıkabilir. 		        Beraberinde kanama ve enfeksiyon tehlikesi taşırlar. </a:t>
            </a:r>
          </a:p>
        </p:txBody>
      </p:sp>
      <p:pic>
        <p:nvPicPr>
          <p:cNvPr id="1026" name="Picture 2" descr="C:\Users\Metin\Desktop\TSSF SUNUM ÇALIŞMASI\DÜĞÜMLER\KIRIKLAR.png"/>
          <p:cNvPicPr>
            <a:picLocks noChangeAspect="1" noChangeArrowheads="1"/>
          </p:cNvPicPr>
          <p:nvPr/>
        </p:nvPicPr>
        <p:blipFill>
          <a:blip r:embed="rId4"/>
          <a:srcRect/>
          <a:stretch>
            <a:fillRect/>
          </a:stretch>
        </p:blipFill>
        <p:spPr bwMode="auto">
          <a:xfrm>
            <a:off x="1949486" y="3500438"/>
            <a:ext cx="5265720" cy="2000263"/>
          </a:xfrm>
          <a:prstGeom prst="rect">
            <a:avLst/>
          </a:prstGeom>
          <a:ln>
            <a:noFill/>
          </a:ln>
          <a:effectLst>
            <a:softEdge rad="112500"/>
          </a:effectLst>
        </p:spPr>
      </p:pic>
      <p:sp>
        <p:nvSpPr>
          <p:cNvPr id="16" name="15 Dikdörtgen"/>
          <p:cNvSpPr/>
          <p:nvPr/>
        </p:nvSpPr>
        <p:spPr>
          <a:xfrm>
            <a:off x="357158" y="2202412"/>
            <a:ext cx="2339102" cy="369332"/>
          </a:xfrm>
          <a:prstGeom prst="rect">
            <a:avLst/>
          </a:prstGeom>
        </p:spPr>
        <p:txBody>
          <a:bodyPr wrap="none">
            <a:spAutoFit/>
          </a:bodyPr>
          <a:lstStyle/>
          <a:p>
            <a:r>
              <a:rPr lang="tr-TR" b="1" u="sng" dirty="0">
                <a:solidFill>
                  <a:srgbClr val="FF0000"/>
                </a:solidFill>
                <a:latin typeface="Arial" pitchFamily="34" charset="0"/>
                <a:cs typeface="Arial" pitchFamily="34" charset="0"/>
              </a:rPr>
              <a:t>İki çeşit kırık vardır </a:t>
            </a:r>
            <a:endParaRPr lang="tr-TR" u="sng" dirty="0">
              <a:solidFill>
                <a:srgbClr val="FF0000"/>
              </a:solidFill>
              <a:latin typeface="Arial" pitchFamily="34" charset="0"/>
              <a:cs typeface="Arial"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314" y="1357298"/>
            <a:ext cx="8715404"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KIRIKLAR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571472" y="1586668"/>
            <a:ext cx="6858048" cy="4914166"/>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Kırık belirtileri:</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Hareket ile artan ağrı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Şekil bozukluğu</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Hareket kaybı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Ödem ve kanama nedeniyle morarma</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r>
              <a:rPr lang="tr-TR" dirty="0">
                <a:latin typeface="Arial" pitchFamily="34" charset="0"/>
                <a:cs typeface="Arial" pitchFamily="34" charset="0"/>
              </a:rPr>
              <a:t>Ağrılı bölgelerin tespiti için elle muayene gereklidir.</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r>
              <a:rPr lang="tr-TR" b="1" dirty="0">
                <a:latin typeface="Arial" pitchFamily="34" charset="0"/>
                <a:cs typeface="Arial" pitchFamily="34" charset="0"/>
              </a:rPr>
              <a:t>Kırığın yol açabileceği olumsuz durumlar:</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Kırık yakınındaki damar, sinir, kaslarda yaralanma ve sıkışma (Kırık bölgede nabız alınamaması, solukluk, soğukluk)</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Parçalı kırıklarda kanamaya bağlı şok.</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2050" name="Picture 2" descr="C:\Users\Metin\Desktop\TSSF SUNUM ÇALIŞMASI\DÜĞÜMLER\travma.jpeg"/>
          <p:cNvPicPr>
            <a:picLocks noChangeAspect="1" noChangeArrowheads="1"/>
          </p:cNvPicPr>
          <p:nvPr/>
        </p:nvPicPr>
        <p:blipFill>
          <a:blip r:embed="rId4" cstate="print"/>
          <a:srcRect/>
          <a:stretch>
            <a:fillRect/>
          </a:stretch>
        </p:blipFill>
        <p:spPr bwMode="auto">
          <a:xfrm>
            <a:off x="6094432" y="1736722"/>
            <a:ext cx="2620972" cy="2620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314" y="1357298"/>
            <a:ext cx="8715404"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KIRIKLAR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571472" y="1428736"/>
            <a:ext cx="8001056" cy="2893100"/>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Kırıklarda ilk yardım:</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Hayatı tehdit eden yaralanmalara öncelik verilir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Hasta/yaralı hareket ettirilmez, sıcak tutulur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Kol etkilenmişse yüzük ve saat gibi eşyalar çıkarılır (aksi takdirde gelişebilecek öden doku hasarına yol açacaktır,) </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Tespit ve sargı yapılırken parmaklar görünecek şekilde açıkta bırakılır. Böylece parmaklardaki renk, hareket ve duyarlılık kontrol edilir),</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3075" name="Picture 3" descr="C:\Users\Metin\Desktop\TSSF SUNUM ÇALIŞMASI\DÜĞÜMLER\atellllllllll.png"/>
          <p:cNvPicPr>
            <a:picLocks noChangeAspect="1" noChangeArrowheads="1"/>
          </p:cNvPicPr>
          <p:nvPr/>
        </p:nvPicPr>
        <p:blipFill>
          <a:blip r:embed="rId4"/>
          <a:srcRect/>
          <a:stretch>
            <a:fillRect/>
          </a:stretch>
        </p:blipFill>
        <p:spPr bwMode="auto">
          <a:xfrm>
            <a:off x="2595578" y="3643314"/>
            <a:ext cx="4191000" cy="1952625"/>
          </a:xfrm>
          <a:prstGeom prst="rect">
            <a:avLst/>
          </a:prstGeom>
          <a:ln>
            <a:noFill/>
          </a:ln>
          <a:effectLst>
            <a:softEdge rad="11250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314" y="1357298"/>
            <a:ext cx="8715404"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KIRIKLAR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571472" y="1643050"/>
            <a:ext cx="8001056" cy="3498394"/>
          </a:xfrm>
          <a:prstGeom prst="rect">
            <a:avLst/>
          </a:prstGeom>
        </p:spPr>
        <p:txBody>
          <a:bodyPr wrap="square">
            <a:spAutoFit/>
          </a:bodyPr>
          <a:lstStyle/>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Kırık şüphesi olan bölge, ani hareketlerden kaçınılarak bir alt ve bir üst eklemleri de içine alacak şekilde tespit edilir. Tespit malzemeleri, sopa, tahta, karton gibi sert malzemelerden yapılmış olmalı ve kırık kemiğin alt ve üst eklemlerini içine alacak uzunlukta olmalıdır, </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Açık kırıklarda, tespitten önce yara temiz bir bezle kapatılmalıdır,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Kırık bölgede sık aralıklarla nabız, derinin rengi ve ısısı kontrol edilir, </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Kol ve bacaklar yukarıda tutulur, </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Tıbbi yardım istenir </a:t>
            </a:r>
            <a:r>
              <a:rPr lang="tr-TR" b="1" dirty="0">
                <a:latin typeface="Arial" pitchFamily="34" charset="0"/>
                <a:cs typeface="Arial" pitchFamily="34" charset="0"/>
              </a:rPr>
              <a:t>(112). </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4098" name="Picture 2" descr="C:\Users\Metin\Desktop\TSSF SUNUM ÇALIŞMASI\DÜĞÜMLER\12343_buyuk.jpg"/>
          <p:cNvPicPr>
            <a:picLocks noChangeAspect="1" noChangeArrowheads="1"/>
          </p:cNvPicPr>
          <p:nvPr/>
        </p:nvPicPr>
        <p:blipFill>
          <a:blip r:embed="rId4"/>
          <a:srcRect/>
          <a:stretch>
            <a:fillRect/>
          </a:stretch>
        </p:blipFill>
        <p:spPr bwMode="auto">
          <a:xfrm>
            <a:off x="3408354" y="4214818"/>
            <a:ext cx="2378092"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9 İçerik Yer Tutucusu"/>
          <p:cNvSpPr txBox="1">
            <a:spLocks/>
          </p:cNvSpPr>
          <p:nvPr/>
        </p:nvSpPr>
        <p:spPr>
          <a:xfrm>
            <a:off x="214314" y="1285860"/>
            <a:ext cx="8715404"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BURKULMALAR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3 Dikdörtgen"/>
          <p:cNvSpPr/>
          <p:nvPr/>
        </p:nvSpPr>
        <p:spPr>
          <a:xfrm>
            <a:off x="428596" y="1428736"/>
            <a:ext cx="8286808" cy="70788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BURKULMA, ZORLANMALAR SONUCU EKLEM YÜZEYLERİNİN ANLIK OLARAK AYRILMASIDIR. </a:t>
            </a:r>
          </a:p>
        </p:txBody>
      </p:sp>
      <p:sp>
        <p:nvSpPr>
          <p:cNvPr id="11" name="10 Dikdörtgen"/>
          <p:cNvSpPr/>
          <p:nvPr/>
        </p:nvSpPr>
        <p:spPr>
          <a:xfrm>
            <a:off x="428596" y="2285992"/>
            <a:ext cx="6858048" cy="4308872"/>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Burkulma belirtileri:</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Burkulan bölgede ağrı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Kızarma, şişlik</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İşlev kaybı</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r>
              <a:rPr lang="tr-TR" b="1" dirty="0">
                <a:latin typeface="Arial" pitchFamily="34" charset="0"/>
                <a:cs typeface="Arial" pitchFamily="34" charset="0"/>
              </a:rPr>
              <a:t>Burkulmada ilk yardım:</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Sıkıştırıcı bir bandajla burkulan eklem tespit edilir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Şişliği azaltmak için bölge yukarı kaldırılır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Hareket ettirilmez</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Tıbbi yardım istenir </a:t>
            </a:r>
            <a:r>
              <a:rPr lang="tr-TR" b="1" dirty="0">
                <a:latin typeface="Arial" pitchFamily="34" charset="0"/>
                <a:cs typeface="Arial" pitchFamily="34" charset="0"/>
              </a:rPr>
              <a:t>(112)</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5122" name="Picture 2" descr="C:\Users\Metin\Desktop\TSSF SUNUM ÇALIŞMASI\DÜĞÜMLER\burkulmaaaaaaaaaaa.png"/>
          <p:cNvPicPr>
            <a:picLocks noChangeAspect="1" noChangeArrowheads="1"/>
          </p:cNvPicPr>
          <p:nvPr/>
        </p:nvPicPr>
        <p:blipFill>
          <a:blip r:embed="rId4"/>
          <a:srcRect/>
          <a:stretch>
            <a:fillRect/>
          </a:stretch>
        </p:blipFill>
        <p:spPr bwMode="auto">
          <a:xfrm>
            <a:off x="5929322" y="2500306"/>
            <a:ext cx="2795585" cy="28575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314" y="1285860"/>
            <a:ext cx="8715404"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ÇIKIKLAR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3 Dikdörtgen"/>
          <p:cNvSpPr/>
          <p:nvPr/>
        </p:nvSpPr>
        <p:spPr>
          <a:xfrm>
            <a:off x="428596" y="1385816"/>
            <a:ext cx="8286808"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ÇIKIK, EKLEM YÜZEYLERİNİN KALICI OLARAK AYRILMASIDIR</a:t>
            </a:r>
          </a:p>
        </p:txBody>
      </p:sp>
      <p:sp>
        <p:nvSpPr>
          <p:cNvPr id="11" name="10 Dikdörtgen"/>
          <p:cNvSpPr/>
          <p:nvPr/>
        </p:nvSpPr>
        <p:spPr>
          <a:xfrm>
            <a:off x="428596" y="1785926"/>
            <a:ext cx="6858048" cy="4965462"/>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Çıkık belirtileri:</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Yoğun ağrı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Şişlik ve kızarıklık</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İşlev kaybı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Eklem bozukluğu</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r>
              <a:rPr lang="tr-TR" b="1" dirty="0">
                <a:latin typeface="Arial" pitchFamily="34" charset="0"/>
                <a:cs typeface="Arial" pitchFamily="34" charset="0"/>
              </a:rPr>
              <a:t>Çıkıkta ilk yardım:</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Eklem aynen bulunduğu şekilde tespit edilir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Çıkık yerine oturtulmaya çalışılmaz</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Hasta/yaralıya ağızdan hiçbir şey verilmez</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Bölgede nabız, deri rengi ve ısısı kontrol edilir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Tıbbi yardım istenir </a:t>
            </a:r>
            <a:r>
              <a:rPr lang="tr-TR" b="1" dirty="0">
                <a:latin typeface="Arial" pitchFamily="34" charset="0"/>
                <a:cs typeface="Arial" pitchFamily="34" charset="0"/>
              </a:rPr>
              <a:t>(112)</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6146" name="Picture 2" descr="C:\Users\Metin\Desktop\TSSF SUNUM ÇALIŞMASI\DÜĞÜMLER\cikik.jpg"/>
          <p:cNvPicPr>
            <a:picLocks noChangeAspect="1" noChangeArrowheads="1"/>
          </p:cNvPicPr>
          <p:nvPr/>
        </p:nvPicPr>
        <p:blipFill>
          <a:blip r:embed="rId4"/>
          <a:srcRect/>
          <a:stretch>
            <a:fillRect/>
          </a:stretch>
        </p:blipFill>
        <p:spPr bwMode="auto">
          <a:xfrm>
            <a:off x="3143241" y="1928802"/>
            <a:ext cx="5214974" cy="1714512"/>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314" y="1500174"/>
            <a:ext cx="8715404"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BERELENMELER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3 Dikdörtgen"/>
          <p:cNvSpPr/>
          <p:nvPr/>
        </p:nvSpPr>
        <p:spPr>
          <a:xfrm>
            <a:off x="428596" y="1671568"/>
            <a:ext cx="8286808"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BİR DARBE VEYA SIKIŞMA SONUCU DERİDE OLUŞAN HASAR</a:t>
            </a:r>
          </a:p>
        </p:txBody>
      </p:sp>
      <p:sp>
        <p:nvSpPr>
          <p:cNvPr id="11" name="10 Dikdörtgen"/>
          <p:cNvSpPr/>
          <p:nvPr/>
        </p:nvSpPr>
        <p:spPr>
          <a:xfrm>
            <a:off x="285720" y="2182832"/>
            <a:ext cx="6286544" cy="4154984"/>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Berelenmelerde ilk yardım:</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Yaralanan bölge yüksekte tutulur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Yaralanmalardan sonra ilk bir iki gün buz veya </a:t>
            </a:r>
          </a:p>
          <a:p>
            <a:pPr marL="365760" lvl="0" indent="-256032">
              <a:spcBef>
                <a:spcPts val="400"/>
              </a:spcBef>
              <a:buClr>
                <a:schemeClr val="accent1"/>
              </a:buClr>
              <a:buSzPct val="100000"/>
              <a:defRPr/>
            </a:pPr>
            <a:r>
              <a:rPr lang="tr-TR" dirty="0">
                <a:latin typeface="Arial" pitchFamily="34" charset="0"/>
                <a:cs typeface="Arial" pitchFamily="34" charset="0"/>
              </a:rPr>
              <a:t>     soğuk kompres uygulanır</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r>
              <a:rPr lang="tr-TR" b="1" dirty="0">
                <a:latin typeface="Arial" pitchFamily="34" charset="0"/>
                <a:cs typeface="Arial" pitchFamily="34" charset="0"/>
              </a:rPr>
              <a:t>Aşağıdaki durumlarda doktora gidilmelidir: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Olağan dışı büyük veya ağrılı berelenmeniz varsa</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Sebepsiz yere veya kolayca bereleniyorsanız ve burun ya da diş etleri gibi herhangi bir yerinizde anormal  kanamalar oluyorsa veya gözlerde, dışkıda veya idrarda kan </a:t>
            </a:r>
            <a:r>
              <a:rPr lang="tr-TR" dirty="0" err="1">
                <a:latin typeface="Arial" pitchFamily="34" charset="0"/>
                <a:cs typeface="Arial" pitchFamily="34" charset="0"/>
              </a:rPr>
              <a:t>farkettiyseniz</a:t>
            </a: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7170" name="Picture 2" descr="C:\Users\Metin\Desktop\TSSF SUNUM ÇALIŞMASI\DÜĞÜMLER\berelenmelerde-ilk-yardim.jpg"/>
          <p:cNvPicPr>
            <a:picLocks noChangeAspect="1" noChangeArrowheads="1"/>
          </p:cNvPicPr>
          <p:nvPr/>
        </p:nvPicPr>
        <p:blipFill>
          <a:blip r:embed="rId4"/>
          <a:srcRect/>
          <a:stretch>
            <a:fillRect/>
          </a:stretch>
        </p:blipFill>
        <p:spPr bwMode="auto">
          <a:xfrm>
            <a:off x="5635423" y="2357430"/>
            <a:ext cx="2916457" cy="164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346" y="1500174"/>
            <a:ext cx="8715372"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KAS ZORLANMASI</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285720" y="2464726"/>
            <a:ext cx="5643602" cy="3826689"/>
          </a:xfrm>
          <a:prstGeom prst="rect">
            <a:avLst/>
          </a:prstGeom>
        </p:spPr>
        <p:txBody>
          <a:bodyPr wrap="square">
            <a:spAutoFit/>
          </a:bodyPr>
          <a:lstStyle/>
          <a:p>
            <a:pPr marL="365760" lvl="0" indent="-256032">
              <a:spcBef>
                <a:spcPts val="400"/>
              </a:spcBef>
              <a:buClr>
                <a:schemeClr val="accent1"/>
              </a:buClr>
              <a:buSzPct val="100000"/>
              <a:defRPr/>
            </a:pPr>
            <a:r>
              <a:rPr lang="tr-TR" b="1" dirty="0">
                <a:latin typeface="Arial" pitchFamily="34" charset="0"/>
                <a:cs typeface="Arial" pitchFamily="34" charset="0"/>
              </a:rPr>
              <a:t>Kas zorlanması şiddetine göre 1. , 2. ve 3. derece</a:t>
            </a:r>
          </a:p>
          <a:p>
            <a:pPr marL="365760" lvl="0" indent="-256032">
              <a:spcBef>
                <a:spcPts val="400"/>
              </a:spcBef>
              <a:buClr>
                <a:schemeClr val="accent1"/>
              </a:buClr>
              <a:buSzPct val="100000"/>
              <a:defRPr/>
            </a:pPr>
            <a:r>
              <a:rPr lang="tr-TR" b="1" dirty="0">
                <a:latin typeface="Arial" pitchFamily="34" charset="0"/>
                <a:cs typeface="Arial" pitchFamily="34" charset="0"/>
              </a:rPr>
              <a:t>olarak adlandırılır.</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1. derece: Kaslarda çok az hasarla birlikte ağrı olur.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2. derece: Daha fazla kas hasarı ve orta derecede şişlik, az kanama/morarma ve ağrı olur.</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3. derece: Kas tamamen yırtılmış ve ciddi kanama/morarma, şişlik ve ağrı ileri düzeyde olur.</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indent="-256032">
              <a:spcBef>
                <a:spcPts val="400"/>
              </a:spcBef>
              <a:buClr>
                <a:schemeClr val="accent1"/>
              </a:buClr>
              <a:buSzPct val="100000"/>
              <a:defRPr/>
            </a:pPr>
            <a:r>
              <a:rPr lang="tr-TR" dirty="0">
                <a:latin typeface="Arial" pitchFamily="34" charset="0"/>
                <a:cs typeface="Arial" pitchFamily="34" charset="0"/>
              </a:rPr>
              <a:t>	</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pic>
        <p:nvPicPr>
          <p:cNvPr id="8196" name="Picture 4" descr="C:\Users\Metin\Desktop\TSSF SUNUM ÇALIŞMASI\DÜĞÜMLER\1.png"/>
          <p:cNvPicPr>
            <a:picLocks noChangeAspect="1" noChangeArrowheads="1"/>
          </p:cNvPicPr>
          <p:nvPr/>
        </p:nvPicPr>
        <p:blipFill>
          <a:blip r:embed="rId4"/>
          <a:srcRect/>
          <a:stretch>
            <a:fillRect/>
          </a:stretch>
        </p:blipFill>
        <p:spPr bwMode="auto">
          <a:xfrm rot="3432223">
            <a:off x="6701045" y="1866472"/>
            <a:ext cx="762000" cy="1981200"/>
          </a:xfrm>
          <a:prstGeom prst="rect">
            <a:avLst/>
          </a:prstGeom>
          <a:noFill/>
        </p:spPr>
      </p:pic>
      <p:pic>
        <p:nvPicPr>
          <p:cNvPr id="8197" name="Picture 5" descr="C:\Users\Metin\Desktop\TSSF SUNUM ÇALIŞMASI\DÜĞÜMLER\2.png"/>
          <p:cNvPicPr>
            <a:picLocks noChangeAspect="1" noChangeArrowheads="1"/>
          </p:cNvPicPr>
          <p:nvPr/>
        </p:nvPicPr>
        <p:blipFill>
          <a:blip r:embed="rId5"/>
          <a:srcRect/>
          <a:stretch>
            <a:fillRect/>
          </a:stretch>
        </p:blipFill>
        <p:spPr bwMode="auto">
          <a:xfrm rot="3475733">
            <a:off x="6727551" y="2743475"/>
            <a:ext cx="790575" cy="1914525"/>
          </a:xfrm>
          <a:prstGeom prst="rect">
            <a:avLst/>
          </a:prstGeom>
          <a:noFill/>
        </p:spPr>
      </p:pic>
      <p:pic>
        <p:nvPicPr>
          <p:cNvPr id="8198" name="Picture 6" descr="C:\Users\Metin\Desktop\TSSF SUNUM ÇALIŞMASI\DÜĞÜMLER\3.png"/>
          <p:cNvPicPr>
            <a:picLocks noChangeAspect="1" noChangeArrowheads="1"/>
          </p:cNvPicPr>
          <p:nvPr/>
        </p:nvPicPr>
        <p:blipFill>
          <a:blip r:embed="rId6"/>
          <a:srcRect/>
          <a:stretch>
            <a:fillRect/>
          </a:stretch>
        </p:blipFill>
        <p:spPr bwMode="auto">
          <a:xfrm rot="3418216">
            <a:off x="6729379" y="3722163"/>
            <a:ext cx="762000" cy="1981200"/>
          </a:xfrm>
          <a:prstGeom prst="rect">
            <a:avLst/>
          </a:prstGeom>
          <a:noFill/>
        </p:spPr>
      </p:pic>
      <p:sp>
        <p:nvSpPr>
          <p:cNvPr id="14" name="13 Dikdörtgen"/>
          <p:cNvSpPr/>
          <p:nvPr/>
        </p:nvSpPr>
        <p:spPr>
          <a:xfrm>
            <a:off x="428596" y="1671568"/>
            <a:ext cx="8286808" cy="70788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KASIN VEYA KAS-KİRİŞ BİLEŞKESİNİN YIRTILMASI </a:t>
            </a:r>
          </a:p>
          <a:p>
            <a:pPr algn="ctr"/>
            <a:r>
              <a:rPr lang="tr-TR" sz="2000" b="1" dirty="0">
                <a:solidFill>
                  <a:srgbClr val="FF0000"/>
                </a:solidFill>
                <a:latin typeface="Arial" pitchFamily="34" charset="0"/>
                <a:cs typeface="Arial" pitchFamily="34" charset="0"/>
              </a:rPr>
              <a:t>YA DA GERİLMESİDİR.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282" y="1500174"/>
            <a:ext cx="8715404"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KAS ZORLANMASI</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357158" y="2727701"/>
            <a:ext cx="5000660" cy="3344505"/>
          </a:xfrm>
          <a:prstGeom prst="rect">
            <a:avLst/>
          </a:prstGeom>
        </p:spPr>
        <p:txBody>
          <a:bodyPr wrap="square">
            <a:spAutoFit/>
          </a:bodyPr>
          <a:lstStyle/>
          <a:p>
            <a:pPr lvl="0"/>
            <a:r>
              <a:rPr lang="tr-TR" b="1" dirty="0">
                <a:latin typeface="Arial" pitchFamily="34" charset="0"/>
                <a:cs typeface="Arial" pitchFamily="34" charset="0"/>
              </a:rPr>
              <a:t>Kas zorlanmasında uygulama:</a:t>
            </a:r>
            <a:endParaRPr lang="tr-TR" dirty="0"/>
          </a:p>
          <a:p>
            <a:r>
              <a:rPr lang="tr-TR" dirty="0">
                <a:latin typeface="Arial" pitchFamily="34" charset="0"/>
                <a:cs typeface="Arial" pitchFamily="34" charset="0"/>
              </a:rPr>
              <a:t>Kanama ve hasarı artıracak, ilgili dokuyu zorlayacak hareketler, zorlayıcı muayene, masaj, sıcak benzeri uygulamalardan kaçınılmalı ve en yakın sağlık kuruluşu veya doktora başvurana kadar soğuk uygulanmalı, koruyucu bandaj veya </a:t>
            </a:r>
            <a:r>
              <a:rPr lang="tr-TR" dirty="0" err="1">
                <a:latin typeface="Arial" pitchFamily="34" charset="0"/>
                <a:cs typeface="Arial" pitchFamily="34" charset="0"/>
              </a:rPr>
              <a:t>atel</a:t>
            </a:r>
            <a:r>
              <a:rPr lang="tr-TR" dirty="0">
                <a:latin typeface="Arial" pitchFamily="34" charset="0"/>
                <a:cs typeface="Arial" pitchFamily="34" charset="0"/>
              </a:rPr>
              <a:t> yapılmalıdır.</a:t>
            </a:r>
          </a:p>
          <a:p>
            <a:pPr marL="365760" lvl="0" indent="-256032">
              <a:spcBef>
                <a:spcPts val="400"/>
              </a:spcBef>
              <a:buClr>
                <a:schemeClr val="accent1"/>
              </a:buClr>
              <a:buSzPct val="100000"/>
              <a:defRPr/>
            </a:pPr>
            <a:endParaRPr lang="tr-TR" dirty="0">
              <a:latin typeface="Arial" pitchFamily="34" charset="0"/>
              <a:cs typeface="Arial" pitchFamily="34" charset="0"/>
            </a:endParaRPr>
          </a:p>
          <a:p>
            <a:pPr marL="365760" indent="-256032">
              <a:spcBef>
                <a:spcPts val="400"/>
              </a:spcBef>
              <a:buClr>
                <a:schemeClr val="accent1"/>
              </a:buClr>
              <a:buSzPct val="100000"/>
              <a:defRPr/>
            </a:pPr>
            <a:r>
              <a:rPr lang="tr-TR" dirty="0">
                <a:latin typeface="Arial" pitchFamily="34" charset="0"/>
                <a:cs typeface="Arial" pitchFamily="34" charset="0"/>
              </a:rPr>
              <a:t>	</a:t>
            </a:r>
          </a:p>
          <a:p>
            <a:pPr marL="365760" lvl="0" indent="-256032">
              <a:spcBef>
                <a:spcPts val="400"/>
              </a:spcBef>
              <a:buClr>
                <a:schemeClr val="accent1"/>
              </a:buClr>
              <a:buSzPct val="100000"/>
              <a:buFont typeface="Wingdings 3"/>
              <a:buChar char=""/>
              <a:defRPr/>
            </a:pPr>
            <a:endParaRPr lang="tr-TR" dirty="0">
              <a:latin typeface="Arial" pitchFamily="34" charset="0"/>
              <a:cs typeface="Arial" pitchFamily="34" charset="0"/>
            </a:endParaRPr>
          </a:p>
          <a:p>
            <a:pPr marL="365760" lvl="0" indent="-256032">
              <a:spcBef>
                <a:spcPts val="400"/>
              </a:spcBef>
              <a:buClr>
                <a:schemeClr val="accent1"/>
              </a:buClr>
              <a:buSzPct val="100000"/>
              <a:defRPr/>
            </a:pPr>
            <a:endParaRPr lang="tr-TR" dirty="0">
              <a:latin typeface="Arial" pitchFamily="34" charset="0"/>
              <a:cs typeface="Arial" pitchFamily="34" charset="0"/>
            </a:endParaRPr>
          </a:p>
        </p:txBody>
      </p:sp>
      <p:sp>
        <p:nvSpPr>
          <p:cNvPr id="14" name="13 Dikdörtgen"/>
          <p:cNvSpPr/>
          <p:nvPr/>
        </p:nvSpPr>
        <p:spPr>
          <a:xfrm>
            <a:off x="428596" y="1671568"/>
            <a:ext cx="8286808" cy="70788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KASIN VEYA KAS-KİRİŞ BİLEŞKESİNİN YIRTILMASI </a:t>
            </a:r>
          </a:p>
          <a:p>
            <a:pPr algn="ctr"/>
            <a:r>
              <a:rPr lang="tr-TR" sz="2000" b="1" dirty="0">
                <a:solidFill>
                  <a:srgbClr val="FF0000"/>
                </a:solidFill>
                <a:latin typeface="Arial" pitchFamily="34" charset="0"/>
                <a:cs typeface="Arial" pitchFamily="34" charset="0"/>
              </a:rPr>
              <a:t>YA DA GERİLMESİDİR.  </a:t>
            </a:r>
          </a:p>
        </p:txBody>
      </p:sp>
      <p:pic>
        <p:nvPicPr>
          <p:cNvPr id="9218" name="Picture 2" descr="C:\Users\Metin\Desktop\TSSF SUNUM ÇALIŞMASI\DÜĞÜMLER\1-2 kisimlar arasi.png"/>
          <p:cNvPicPr>
            <a:picLocks noChangeAspect="1" noChangeArrowheads="1"/>
          </p:cNvPicPr>
          <p:nvPr/>
        </p:nvPicPr>
        <p:blipFill>
          <a:blip r:embed="rId4"/>
          <a:srcRect/>
          <a:stretch>
            <a:fillRect/>
          </a:stretch>
        </p:blipFill>
        <p:spPr bwMode="auto">
          <a:xfrm>
            <a:off x="5072066" y="2214554"/>
            <a:ext cx="3714776" cy="292895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571612"/>
            <a:ext cx="8715436" cy="371477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GEREKSİZ YERE 112 ACİL ÇAĞRI MERKEZİNİ MEŞGUL ETMEYİN </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11" name="19 İçerik Yer Tutucusu"/>
          <p:cNvSpPr txBox="1">
            <a:spLocks/>
          </p:cNvSpPr>
          <p:nvPr/>
        </p:nvSpPr>
        <p:spPr>
          <a:xfrm>
            <a:off x="357158" y="1928802"/>
            <a:ext cx="8501122" cy="3286148"/>
          </a:xfrm>
          <a:prstGeom prst="rect">
            <a:avLst/>
          </a:prstGeom>
        </p:spPr>
        <p:txBody>
          <a:bodyPr vert="horz">
            <a:noAutofit/>
          </a:bodyPr>
          <a:lstStyle/>
          <a:p>
            <a:pPr marL="365760" lvl="0" indent="-256032">
              <a:spcBef>
                <a:spcPts val="400"/>
              </a:spcBef>
              <a:buClr>
                <a:schemeClr val="accent1"/>
              </a:buClr>
              <a:buSzPct val="100000"/>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Acil çağrı merkezi arandığında; olayın nerde olduğu, ne olduğu, ne kadar kişinin etkilendiği ve ne tür hastalık / yaralanma meydana geldiğini belirtip, karşı tarafın sorularını yanıtlayın. </a:t>
            </a:r>
          </a:p>
          <a:p>
            <a:pPr marL="365760" lvl="0" indent="-256032">
              <a:spcBef>
                <a:spcPts val="400"/>
              </a:spcBef>
              <a:buClr>
                <a:schemeClr val="accent1"/>
              </a:buClr>
              <a:buSzPct val="100000"/>
              <a:buFont typeface="Wingdings 3"/>
              <a:buChar cha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Eğer herhangi bir yerde sebebini ve durumunu bilmediğiniz hareketsiz yatan bir kişi görürseniz, acil çağrı yapmadan önce kişinin hayati fonksiyonlarını kontrol edin ve gerekliyse acil çağrı yapın.  Acil durumdan emin olmanız halinde ise müdahaleye başlamadan acil çağrı merkezini arayın.  </a:t>
            </a:r>
            <a:endParaRPr kumimoji="0" lang="tr-TR" sz="2000" i="0" u="none" strike="noStrike" kern="1200" cap="none" spc="0" normalizeH="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4" name="13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ÇAĞRI MERKEZİ (112) ARAMA</a:t>
            </a: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7" name="Picture 6" descr="C:\Users\Metin\Desktop\TSSF SUNUM ÇALIŞMASI\DONELER\ilk yardım\495_5000c.jpg"/>
          <p:cNvPicPr>
            <a:picLocks noChangeAspect="1" noChangeArrowheads="1"/>
          </p:cNvPicPr>
          <p:nvPr/>
        </p:nvPicPr>
        <p:blipFill>
          <a:blip r:embed="rId4"/>
          <a:srcRect/>
          <a:stretch>
            <a:fillRect/>
          </a:stretch>
        </p:blipFill>
        <p:spPr bwMode="auto">
          <a:xfrm>
            <a:off x="4643438" y="5500702"/>
            <a:ext cx="3071833" cy="928694"/>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KOPAN UZVUN KORUNMASI</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3 Dikdörtgen"/>
          <p:cNvSpPr/>
          <p:nvPr/>
        </p:nvSpPr>
        <p:spPr>
          <a:xfrm>
            <a:off x="428596" y="1714488"/>
            <a:ext cx="8286808" cy="1015663"/>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FF0000"/>
                </a:solidFill>
                <a:latin typeface="Arial" pitchFamily="34" charset="0"/>
                <a:cs typeface="Arial" pitchFamily="34" charset="0"/>
              </a:rPr>
              <a:t>KOPAN UZUV TEMİZ BİR BEZLE SARILIP NAYLON </a:t>
            </a:r>
          </a:p>
          <a:p>
            <a:pPr algn="ctr"/>
            <a:r>
              <a:rPr lang="tr-TR" sz="2000" b="1" dirty="0">
                <a:solidFill>
                  <a:srgbClr val="FF0000"/>
                </a:solidFill>
                <a:latin typeface="Arial" pitchFamily="34" charset="0"/>
                <a:cs typeface="Arial" pitchFamily="34" charset="0"/>
              </a:rPr>
              <a:t>TORBANIN İÇİNE KONULUP ARTI 4 DERECE </a:t>
            </a:r>
          </a:p>
          <a:p>
            <a:pPr algn="ctr"/>
            <a:r>
              <a:rPr lang="tr-TR" sz="2000" b="1" dirty="0">
                <a:solidFill>
                  <a:srgbClr val="FF0000"/>
                </a:solidFill>
                <a:latin typeface="Arial" pitchFamily="34" charset="0"/>
                <a:cs typeface="Arial" pitchFamily="34" charset="0"/>
              </a:rPr>
              <a:t>SICAKLIKTA KORUNMALIDIR</a:t>
            </a:r>
          </a:p>
        </p:txBody>
      </p:sp>
      <p:pic>
        <p:nvPicPr>
          <p:cNvPr id="10242" name="Picture 2" descr="C:\Users\Metin\Desktop\TSSF SUNUM ÇALIŞMASI\DÜĞÜMLER\33.png"/>
          <p:cNvPicPr>
            <a:picLocks noChangeAspect="1" noChangeArrowheads="1"/>
          </p:cNvPicPr>
          <p:nvPr/>
        </p:nvPicPr>
        <p:blipFill>
          <a:blip r:embed="rId4"/>
          <a:srcRect/>
          <a:stretch>
            <a:fillRect/>
          </a:stretch>
        </p:blipFill>
        <p:spPr bwMode="auto">
          <a:xfrm>
            <a:off x="3643306" y="2786058"/>
            <a:ext cx="1961550" cy="2286016"/>
          </a:xfrm>
          <a:prstGeom prst="rect">
            <a:avLst/>
          </a:prstGeom>
          <a:noFill/>
        </p:spPr>
      </p:pic>
      <p:pic>
        <p:nvPicPr>
          <p:cNvPr id="10244" name="Picture 4" descr="C:\Users\Metin\Desktop\TSSF SUNUM ÇALIŞMASI\DÜĞÜMLER\PARMAK 2.png"/>
          <p:cNvPicPr>
            <a:picLocks noChangeAspect="1" noChangeArrowheads="1"/>
          </p:cNvPicPr>
          <p:nvPr/>
        </p:nvPicPr>
        <p:blipFill>
          <a:blip r:embed="rId5"/>
          <a:srcRect/>
          <a:stretch>
            <a:fillRect/>
          </a:stretch>
        </p:blipFill>
        <p:spPr bwMode="auto">
          <a:xfrm>
            <a:off x="714348" y="4143380"/>
            <a:ext cx="2143140" cy="857256"/>
          </a:xfrm>
          <a:prstGeom prst="rect">
            <a:avLst/>
          </a:prstGeom>
          <a:noFill/>
        </p:spPr>
      </p:pic>
      <p:pic>
        <p:nvPicPr>
          <p:cNvPr id="10245" name="Picture 5" descr="C:\Users\Metin\Desktop\TSSF SUNUM ÇALIŞMASI\DÜĞÜMLER\PARMAK.png"/>
          <p:cNvPicPr>
            <a:picLocks noChangeAspect="1" noChangeArrowheads="1"/>
          </p:cNvPicPr>
          <p:nvPr/>
        </p:nvPicPr>
        <p:blipFill>
          <a:blip r:embed="rId6"/>
          <a:srcRect/>
          <a:stretch>
            <a:fillRect/>
          </a:stretch>
        </p:blipFill>
        <p:spPr bwMode="auto">
          <a:xfrm>
            <a:off x="785786" y="2786058"/>
            <a:ext cx="1905000" cy="723900"/>
          </a:xfrm>
          <a:prstGeom prst="rect">
            <a:avLst/>
          </a:prstGeom>
          <a:noFill/>
        </p:spPr>
      </p:pic>
      <p:pic>
        <p:nvPicPr>
          <p:cNvPr id="10246" name="Picture 6" descr="C:\Users\Metin\Desktop\TSSF SUNUM ÇALIŞMASI\DÜĞÜMLER\44444.png"/>
          <p:cNvPicPr>
            <a:picLocks noChangeAspect="1" noChangeArrowheads="1"/>
          </p:cNvPicPr>
          <p:nvPr/>
        </p:nvPicPr>
        <p:blipFill>
          <a:blip r:embed="rId7"/>
          <a:srcRect/>
          <a:stretch>
            <a:fillRect/>
          </a:stretch>
        </p:blipFill>
        <p:spPr bwMode="auto">
          <a:xfrm>
            <a:off x="6357950" y="2857496"/>
            <a:ext cx="2000264" cy="2286016"/>
          </a:xfrm>
          <a:prstGeom prst="rect">
            <a:avLst/>
          </a:prstGeom>
          <a:noFill/>
        </p:spPr>
      </p:pic>
      <p:sp>
        <p:nvSpPr>
          <p:cNvPr id="18" name="17 Metin kutusu"/>
          <p:cNvSpPr txBox="1"/>
          <p:nvPr/>
        </p:nvSpPr>
        <p:spPr>
          <a:xfrm>
            <a:off x="1500166" y="5048920"/>
            <a:ext cx="428628" cy="523220"/>
          </a:xfrm>
          <a:prstGeom prst="rect">
            <a:avLst/>
          </a:prstGeom>
          <a:noFill/>
        </p:spPr>
        <p:txBody>
          <a:bodyPr wrap="square" rtlCol="0">
            <a:spAutoFit/>
          </a:bodyPr>
          <a:lstStyle/>
          <a:p>
            <a:r>
              <a:rPr lang="tr-TR" sz="2800" b="1" dirty="0">
                <a:latin typeface="Arial" pitchFamily="34" charset="0"/>
                <a:cs typeface="Arial" pitchFamily="34" charset="0"/>
              </a:rPr>
              <a:t>1</a:t>
            </a:r>
          </a:p>
        </p:txBody>
      </p:sp>
      <p:sp>
        <p:nvSpPr>
          <p:cNvPr id="19" name="18 Metin kutusu"/>
          <p:cNvSpPr txBox="1"/>
          <p:nvPr/>
        </p:nvSpPr>
        <p:spPr>
          <a:xfrm>
            <a:off x="4357686" y="5072074"/>
            <a:ext cx="428628" cy="523220"/>
          </a:xfrm>
          <a:prstGeom prst="rect">
            <a:avLst/>
          </a:prstGeom>
          <a:noFill/>
        </p:spPr>
        <p:txBody>
          <a:bodyPr wrap="square" rtlCol="0">
            <a:spAutoFit/>
          </a:bodyPr>
          <a:lstStyle/>
          <a:p>
            <a:r>
              <a:rPr lang="tr-TR" sz="2800" b="1" dirty="0">
                <a:latin typeface="Arial" pitchFamily="34" charset="0"/>
                <a:cs typeface="Arial" pitchFamily="34" charset="0"/>
              </a:rPr>
              <a:t>2</a:t>
            </a:r>
          </a:p>
        </p:txBody>
      </p:sp>
      <p:sp>
        <p:nvSpPr>
          <p:cNvPr id="20" name="19 Metin kutusu"/>
          <p:cNvSpPr txBox="1"/>
          <p:nvPr/>
        </p:nvSpPr>
        <p:spPr>
          <a:xfrm>
            <a:off x="7215206" y="5072074"/>
            <a:ext cx="428628" cy="523220"/>
          </a:xfrm>
          <a:prstGeom prst="rect">
            <a:avLst/>
          </a:prstGeom>
          <a:noFill/>
        </p:spPr>
        <p:txBody>
          <a:bodyPr wrap="square" rtlCol="0">
            <a:spAutoFit/>
          </a:bodyPr>
          <a:lstStyle/>
          <a:p>
            <a:r>
              <a:rPr lang="tr-TR" sz="2800" b="1" dirty="0">
                <a:latin typeface="Arial" pitchFamily="34" charset="0"/>
                <a:cs typeface="Arial" pitchFamily="34" charset="0"/>
              </a:rPr>
              <a:t>3</a:t>
            </a:r>
          </a:p>
        </p:txBody>
      </p:sp>
      <p:sp>
        <p:nvSpPr>
          <p:cNvPr id="22" name="21 Aşağı Ok"/>
          <p:cNvSpPr/>
          <p:nvPr/>
        </p:nvSpPr>
        <p:spPr>
          <a:xfrm>
            <a:off x="1571604" y="3571876"/>
            <a:ext cx="285752" cy="500066"/>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3" name="2 Başlık"/>
          <p:cNvSpPr txBox="1">
            <a:spLocks/>
          </p:cNvSpPr>
          <p:nvPr/>
        </p:nvSpPr>
        <p:spPr>
          <a:xfrm>
            <a:off x="0" y="0"/>
            <a:ext cx="9144000" cy="642918"/>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normAutofit fontScale="97500" lnSpcReduction="10000"/>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4100" b="1" dirty="0">
                <a:effectLst>
                  <a:outerShdw blurRad="31750" dist="25400" dir="5400000" algn="tl" rotWithShape="0">
                    <a:srgbClr val="000000">
                      <a:alpha val="25000"/>
                    </a:srgbClr>
                  </a:outerShdw>
                </a:effectLst>
                <a:latin typeface="Arial Narrow" pitchFamily="34" charset="0"/>
              </a:rPr>
              <a:t>  DEĞERLENDİRME SINAVI </a:t>
            </a:r>
            <a:endParaRPr kumimoji="0" lang="tr-TR" sz="33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Narrow" pitchFamily="34" charset="0"/>
              <a:ea typeface="+mn-ea"/>
              <a:cs typeface="+mn-cs"/>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10" name="9 Dikdörtgen"/>
          <p:cNvSpPr/>
          <p:nvPr/>
        </p:nvSpPr>
        <p:spPr>
          <a:xfrm>
            <a:off x="1655643" y="4977482"/>
            <a:ext cx="5357850"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TEBRİKLER</a:t>
            </a:r>
            <a:endParaRPr lang="tr-TR"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14339" name="Picture 3" descr="C:\Users\Metin\Desktop\TSSF SUNUM ÇALIŞMASI\DONELER\TSSF-logo.jpg"/>
          <p:cNvPicPr>
            <a:picLocks noChangeAspect="1" noChangeArrowheads="1"/>
          </p:cNvPicPr>
          <p:nvPr/>
        </p:nvPicPr>
        <p:blipFill>
          <a:blip r:embed="rId3" cstate="print"/>
          <a:srcRect/>
          <a:stretch>
            <a:fillRect/>
          </a:stretch>
        </p:blipFill>
        <p:spPr bwMode="auto">
          <a:xfrm>
            <a:off x="3419872" y="772522"/>
            <a:ext cx="2592288" cy="2656478"/>
          </a:xfrm>
          <a:prstGeom prst="rect">
            <a:avLst/>
          </a:prstGeom>
          <a:noFill/>
        </p:spPr>
      </p:pic>
      <p:sp>
        <p:nvSpPr>
          <p:cNvPr id="14" name="13 Dikdörtgen"/>
          <p:cNvSpPr/>
          <p:nvPr/>
        </p:nvSpPr>
        <p:spPr>
          <a:xfrm>
            <a:off x="624187" y="3500438"/>
            <a:ext cx="7973208" cy="1815882"/>
          </a:xfrm>
          <a:prstGeom prst="rect">
            <a:avLst/>
          </a:prstGeom>
          <a:noFill/>
        </p:spPr>
        <p:txBody>
          <a:bodyPr wrap="none" lIns="91440" tIns="45720" rIns="91440" bIns="45720">
            <a:spAutoFit/>
          </a:bodyPr>
          <a:lstStyle/>
          <a:p>
            <a:pPr algn="ctr"/>
            <a:r>
              <a:rPr lang="tr-TR" sz="2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TürkİYE</a:t>
            </a:r>
            <a:r>
              <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SUALTI SPORLARI FEDERASYONU</a:t>
            </a:r>
          </a:p>
          <a:p>
            <a:pPr algn="ctr"/>
            <a:endParaRPr lang="tr-TR"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algn="ctr"/>
            <a:r>
              <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FITSHARK </a:t>
            </a:r>
            <a:r>
              <a:rPr lang="tr-TR"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CANKURTARAN EĞİTİM MERKEZİ</a:t>
            </a:r>
          </a:p>
          <a:p>
            <a:pPr algn="ctr"/>
            <a:endParaRPr lang="tr-TR"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9"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6       DEĞERLENDİRME</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SINAVI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Metin kutusu 10">
            <a:extLst>
              <a:ext uri="{FF2B5EF4-FFF2-40B4-BE49-F238E27FC236}">
                <a16:creationId xmlns:a16="http://schemas.microsoft.com/office/drawing/2014/main" id="{8C958850-AD53-43A9-9982-92D6766789D9}"/>
              </a:ext>
            </a:extLst>
          </p:cNvPr>
          <p:cNvSpPr txBox="1"/>
          <p:nvPr/>
        </p:nvSpPr>
        <p:spPr>
          <a:xfrm>
            <a:off x="5599282" y="6069479"/>
            <a:ext cx="4672012" cy="369332"/>
          </a:xfrm>
          <a:prstGeom prst="rect">
            <a:avLst/>
          </a:prstGeom>
          <a:noFill/>
        </p:spPr>
        <p:txBody>
          <a:bodyPr wrap="square">
            <a:spAutoFit/>
          </a:bodyPr>
          <a:lstStyle/>
          <a:p>
            <a:r>
              <a:rPr lang="tr-TR" dirty="0"/>
              <a:t>DEVRİM ZANA KARAHAN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8" name="19 İçerik Yer Tutucusu"/>
          <p:cNvSpPr txBox="1">
            <a:spLocks/>
          </p:cNvSpPr>
          <p:nvPr/>
        </p:nvSpPr>
        <p:spPr>
          <a:xfrm>
            <a:off x="214282" y="1357298"/>
            <a:ext cx="8715436" cy="214314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BİLİNÇ DURUMUNUN TESPİT EDİLMESİ (YETİŞKİN VE ÇOCUK)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4099" name="Picture 3" descr="C:\Users\Metin\Desktop\TSSF SUNUM ÇALIŞMASI\DONELER\ilk yardım\Opera Anlık Görüntü_2018-07-23_161058_drive.google.com.png"/>
          <p:cNvPicPr>
            <a:picLocks noChangeAspect="1" noChangeArrowheads="1"/>
          </p:cNvPicPr>
          <p:nvPr/>
        </p:nvPicPr>
        <p:blipFill>
          <a:blip r:embed="rId4"/>
          <a:srcRect/>
          <a:stretch>
            <a:fillRect/>
          </a:stretch>
        </p:blipFill>
        <p:spPr bwMode="auto">
          <a:xfrm>
            <a:off x="5715008" y="3714752"/>
            <a:ext cx="3143272"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0" name="9 Tablo"/>
          <p:cNvGraphicFramePr>
            <a:graphicFrameLocks noGrp="1"/>
          </p:cNvGraphicFramePr>
          <p:nvPr/>
        </p:nvGraphicFramePr>
        <p:xfrm>
          <a:off x="357158" y="1928802"/>
          <a:ext cx="8429684" cy="1428759"/>
        </p:xfrm>
        <a:graphic>
          <a:graphicData uri="http://schemas.openxmlformats.org/drawingml/2006/table">
            <a:tbl>
              <a:tblPr/>
              <a:tblGrid>
                <a:gridCol w="2300827">
                  <a:extLst>
                    <a:ext uri="{9D8B030D-6E8A-4147-A177-3AD203B41FA5}">
                      <a16:colId xmlns:a16="http://schemas.microsoft.com/office/drawing/2014/main" val="20000"/>
                    </a:ext>
                  </a:extLst>
                </a:gridCol>
                <a:gridCol w="6128857">
                  <a:extLst>
                    <a:ext uri="{9D8B030D-6E8A-4147-A177-3AD203B41FA5}">
                      <a16:colId xmlns:a16="http://schemas.microsoft.com/office/drawing/2014/main" val="20001"/>
                    </a:ext>
                  </a:extLst>
                </a:gridCol>
              </a:tblGrid>
              <a:tr h="476253">
                <a:tc>
                  <a:txBody>
                    <a:bodyPr/>
                    <a:lstStyle/>
                    <a:p>
                      <a:pPr marL="19050" indent="-6350" algn="l">
                        <a:lnSpc>
                          <a:spcPct val="107000"/>
                        </a:lnSpc>
                        <a:spcAft>
                          <a:spcPts val="0"/>
                        </a:spcAft>
                      </a:pPr>
                      <a:r>
                        <a:rPr lang="en-US" sz="2000" b="1" dirty="0">
                          <a:solidFill>
                            <a:srgbClr val="000000"/>
                          </a:solidFill>
                          <a:latin typeface="Arial"/>
                          <a:ea typeface="Arial"/>
                          <a:cs typeface="Times New Roman"/>
                        </a:rPr>
                        <a:t>• B – </a:t>
                      </a:r>
                      <a:r>
                        <a:rPr lang="en-US" sz="2000" b="1" dirty="0" err="1">
                          <a:solidFill>
                            <a:srgbClr val="000000"/>
                          </a:solidFill>
                          <a:latin typeface="Arial"/>
                          <a:ea typeface="Arial"/>
                          <a:cs typeface="Times New Roman"/>
                        </a:rPr>
                        <a:t>Bakmak</a:t>
                      </a:r>
                      <a:endParaRPr lang="tr-TR" sz="2000" b="1"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marL="6350" indent="-6350" algn="l">
                        <a:lnSpc>
                          <a:spcPct val="107000"/>
                        </a:lnSpc>
                        <a:spcAft>
                          <a:spcPts val="0"/>
                        </a:spcAft>
                      </a:pPr>
                      <a:r>
                        <a:rPr lang="tr-TR"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Baş</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hareketi</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tespit</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edilememekte</a:t>
                      </a:r>
                      <a:endParaRPr lang="tr-TR" sz="2000"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10000"/>
                  </a:ext>
                </a:extLst>
              </a:tr>
              <a:tr h="476253">
                <a:tc>
                  <a:txBody>
                    <a:bodyPr/>
                    <a:lstStyle/>
                    <a:p>
                      <a:pPr marL="19050" indent="-6350" algn="l">
                        <a:lnSpc>
                          <a:spcPct val="107000"/>
                        </a:lnSpc>
                        <a:spcAft>
                          <a:spcPts val="0"/>
                        </a:spcAft>
                      </a:pPr>
                      <a:r>
                        <a:rPr lang="en-US" sz="2000" b="1" dirty="0">
                          <a:solidFill>
                            <a:srgbClr val="000000"/>
                          </a:solidFill>
                          <a:latin typeface="Arial"/>
                          <a:ea typeface="Arial"/>
                          <a:cs typeface="Times New Roman"/>
                        </a:rPr>
                        <a:t>• S – </a:t>
                      </a:r>
                      <a:r>
                        <a:rPr lang="en-US" sz="2000" b="1" dirty="0" err="1">
                          <a:solidFill>
                            <a:srgbClr val="000000"/>
                          </a:solidFill>
                          <a:latin typeface="Arial"/>
                          <a:ea typeface="Arial"/>
                          <a:cs typeface="Times New Roman"/>
                        </a:rPr>
                        <a:t>Seslenmek</a:t>
                      </a:r>
                      <a:endParaRPr lang="tr-TR" sz="2000" b="1"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marL="6350" indent="-6350" algn="l">
                        <a:lnSpc>
                          <a:spcPct val="107000"/>
                        </a:lnSpc>
                        <a:spcAft>
                          <a:spcPts val="0"/>
                        </a:spcAft>
                      </a:pPr>
                      <a:r>
                        <a:rPr lang="tr-TR"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Yüksek</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sesle</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seslenince</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reaksiyon</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vermemekte</a:t>
                      </a:r>
                      <a:endParaRPr lang="tr-TR" sz="2000"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10001"/>
                  </a:ext>
                </a:extLst>
              </a:tr>
              <a:tr h="476253">
                <a:tc>
                  <a:txBody>
                    <a:bodyPr/>
                    <a:lstStyle/>
                    <a:p>
                      <a:pPr marL="19050" indent="-6350" algn="l">
                        <a:lnSpc>
                          <a:spcPct val="107000"/>
                        </a:lnSpc>
                        <a:spcAft>
                          <a:spcPts val="0"/>
                        </a:spcAft>
                      </a:pPr>
                      <a:r>
                        <a:rPr lang="en-US" sz="2000" b="1" dirty="0">
                          <a:solidFill>
                            <a:srgbClr val="000000"/>
                          </a:solidFill>
                          <a:latin typeface="Arial"/>
                          <a:ea typeface="Arial"/>
                          <a:cs typeface="Times New Roman"/>
                        </a:rPr>
                        <a:t>• D – </a:t>
                      </a:r>
                      <a:r>
                        <a:rPr lang="en-US" sz="2000" b="1" dirty="0" err="1">
                          <a:solidFill>
                            <a:srgbClr val="000000"/>
                          </a:solidFill>
                          <a:latin typeface="Arial"/>
                          <a:ea typeface="Arial"/>
                          <a:cs typeface="Times New Roman"/>
                        </a:rPr>
                        <a:t>Dokunmak</a:t>
                      </a:r>
                      <a:endParaRPr lang="tr-TR" sz="2000" b="1"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tc>
                  <a:txBody>
                    <a:bodyPr/>
                    <a:lstStyle/>
                    <a:p>
                      <a:pPr marL="6350" indent="-6350" algn="l">
                        <a:lnSpc>
                          <a:spcPct val="107000"/>
                        </a:lnSpc>
                        <a:spcAft>
                          <a:spcPts val="0"/>
                        </a:spcAft>
                      </a:pPr>
                      <a:r>
                        <a:rPr lang="tr-TR"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Acıya</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reaksiyon</a:t>
                      </a:r>
                      <a:r>
                        <a:rPr lang="en-US" sz="2000" dirty="0">
                          <a:solidFill>
                            <a:srgbClr val="000000"/>
                          </a:solidFill>
                          <a:latin typeface="Arial"/>
                          <a:ea typeface="Arial"/>
                          <a:cs typeface="Times New Roman"/>
                        </a:rPr>
                        <a:t> </a:t>
                      </a:r>
                      <a:r>
                        <a:rPr lang="en-US" sz="2000" dirty="0" err="1">
                          <a:solidFill>
                            <a:srgbClr val="000000"/>
                          </a:solidFill>
                          <a:latin typeface="Arial"/>
                          <a:ea typeface="Arial"/>
                          <a:cs typeface="Times New Roman"/>
                        </a:rPr>
                        <a:t>vermemekte</a:t>
                      </a:r>
                      <a:endParaRPr lang="tr-TR" sz="2000" dirty="0">
                        <a:solidFill>
                          <a:srgbClr val="000000"/>
                        </a:solidFill>
                        <a:latin typeface="Arial"/>
                        <a:ea typeface="Arial"/>
                        <a:cs typeface="Times New Roman"/>
                      </a:endParaRPr>
                    </a:p>
                  </a:txBody>
                  <a:tcPr marL="0" marR="73025" marT="254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noFill/>
                  </a:tcPr>
                </a:tc>
                <a:extLst>
                  <a:ext uri="{0D108BD9-81ED-4DB2-BD59-A6C34878D82A}">
                    <a16:rowId xmlns:a16="http://schemas.microsoft.com/office/drawing/2014/main" val="10002"/>
                  </a:ext>
                </a:extLst>
              </a:tr>
            </a:tbl>
          </a:graphicData>
        </a:graphic>
      </p:graphicFrame>
      <p:pic>
        <p:nvPicPr>
          <p:cNvPr id="4098" name="Picture 2" descr="C:\Users\Metin\Desktop\TSSF SUNUM ÇALIŞMASI\DONELER\ilk yardım\10-0.jpg"/>
          <p:cNvPicPr>
            <a:picLocks noChangeAspect="1" noChangeArrowheads="1"/>
          </p:cNvPicPr>
          <p:nvPr/>
        </p:nvPicPr>
        <p:blipFill>
          <a:blip r:embed="rId5"/>
          <a:srcRect/>
          <a:stretch>
            <a:fillRect/>
          </a:stretch>
        </p:blipFill>
        <p:spPr bwMode="auto">
          <a:xfrm>
            <a:off x="285720" y="3714752"/>
            <a:ext cx="5209479"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15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BİLİNÇ KONTROLÜ</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7"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9 İçerik Yer Tutucusu"/>
          <p:cNvSpPr txBox="1">
            <a:spLocks/>
          </p:cNvSpPr>
          <p:nvPr/>
        </p:nvSpPr>
        <p:spPr>
          <a:xfrm>
            <a:off x="214282" y="1357298"/>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BİLİNÇ DURUMUNUN TESPİT EDİLMESİ (BEBEK)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8242" name="Picture 2" descr="C:\Users\Metin\Desktop\TSSF SUNUM ÇALIŞMASI\DONELER\ilk yardım\bebek\beb-tem-yas-dest-1.jpg"/>
          <p:cNvPicPr>
            <a:picLocks noChangeAspect="1" noChangeArrowheads="1"/>
          </p:cNvPicPr>
          <p:nvPr/>
        </p:nvPicPr>
        <p:blipFill>
          <a:blip r:embed="rId3"/>
          <a:srcRect/>
          <a:stretch>
            <a:fillRect/>
          </a:stretch>
        </p:blipFill>
        <p:spPr bwMode="auto">
          <a:xfrm>
            <a:off x="1214414" y="2000240"/>
            <a:ext cx="6643734" cy="3143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9" name="8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BİLİNÇ KONTROLÜ</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9 İçerik Yer Tutucusu"/>
          <p:cNvSpPr txBox="1">
            <a:spLocks/>
          </p:cNvSpPr>
          <p:nvPr/>
        </p:nvSpPr>
        <p:spPr>
          <a:xfrm>
            <a:off x="214282" y="1357298"/>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YETİŞKİN – ÇOCUK - BEBEK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125959" name="Picture 7" descr="C:\Users\Metin\Desktop\TSSF SUNUM ÇALIŞMASI\DONELER\ilk yardım\bas-cene.jpg"/>
          <p:cNvPicPr>
            <a:picLocks noChangeAspect="1" noChangeArrowheads="1"/>
          </p:cNvPicPr>
          <p:nvPr/>
        </p:nvPicPr>
        <p:blipFill>
          <a:blip r:embed="rId3"/>
          <a:srcRect/>
          <a:stretch>
            <a:fillRect/>
          </a:stretch>
        </p:blipFill>
        <p:spPr bwMode="auto">
          <a:xfrm>
            <a:off x="1000100" y="1928802"/>
            <a:ext cx="7143800" cy="3500462"/>
          </a:xfrm>
          <a:prstGeom prst="rect">
            <a:avLst/>
          </a:prstGeom>
          <a:noFill/>
        </p:spPr>
      </p:pic>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14" name="13 Dikdörtgen"/>
          <p:cNvSpPr/>
          <p:nvPr/>
        </p:nvSpPr>
        <p:spPr>
          <a:xfrm>
            <a:off x="5357818" y="2357430"/>
            <a:ext cx="2928958" cy="400110"/>
          </a:xfrm>
          <a:prstGeom prst="rect">
            <a:avLst/>
          </a:prstGeom>
          <a:ln>
            <a:noFill/>
          </a:ln>
        </p:spPr>
        <p:txBody>
          <a:bodyPr wrap="square">
            <a:spAutoFit/>
          </a:bodyPr>
          <a:lstStyle/>
          <a:p>
            <a:r>
              <a:rPr lang="tr-TR" sz="2000" b="1" dirty="0">
                <a:latin typeface="Arial" pitchFamily="34" charset="0"/>
                <a:cs typeface="Arial" pitchFamily="34" charset="0"/>
              </a:rPr>
              <a:t>Baş – Çene Pozisyonu</a:t>
            </a:r>
          </a:p>
        </p:txBody>
      </p:sp>
      <p:pic>
        <p:nvPicPr>
          <p:cNvPr id="13"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9" name="18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SOLUNUM YOLU AÇMA TEKNİĞİ</a:t>
            </a:r>
          </a:p>
        </p:txBody>
      </p:sp>
      <p:sp>
        <p:nvSpPr>
          <p:cNvPr id="20"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282" y="1357298"/>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lgn="ctr">
              <a:spcBef>
                <a:spcPts val="400"/>
              </a:spcBef>
              <a:buClr>
                <a:schemeClr val="accent1"/>
              </a:buClr>
              <a:buSzPct val="68000"/>
              <a:defRPr/>
            </a:pPr>
            <a:endParaRPr lang="tr-TR" sz="2000" b="1" dirty="0">
              <a:solidFill>
                <a:srgbClr val="CD1D25"/>
              </a:solidFill>
              <a:latin typeface="Arial" pitchFamily="34" charset="0"/>
              <a:cs typeface="Arial" pitchFamily="34" charset="0"/>
            </a:endParaRPr>
          </a:p>
          <a:p>
            <a:pPr marL="365760" indent="-256032">
              <a:spcBef>
                <a:spcPts val="400"/>
              </a:spcBef>
              <a:buClr>
                <a:schemeClr val="accent1"/>
              </a:buClr>
              <a:buSzPct val="68000"/>
              <a:defRPr/>
            </a:pPr>
            <a:r>
              <a:rPr lang="tr-TR" sz="2000" b="1" dirty="0">
                <a:solidFill>
                  <a:srgbClr val="CD1D25"/>
                </a:solidFill>
                <a:latin typeface="Arial" pitchFamily="34" charset="0"/>
                <a:cs typeface="Arial" pitchFamily="34" charset="0"/>
              </a:rPr>
              <a:t>         SOLUNUM YOLU AÇIK                    SOLUNUM YOLU KAPALI</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7218" name="Picture 2" descr="C:\Users\Metin\Desktop\TSSF SUNUM ÇALIŞMASI\DONELER\ilk yardım\Open-and-Closed-Airway.png"/>
          <p:cNvPicPr>
            <a:picLocks noChangeAspect="1" noChangeArrowheads="1"/>
          </p:cNvPicPr>
          <p:nvPr/>
        </p:nvPicPr>
        <p:blipFill>
          <a:blip r:embed="rId3"/>
          <a:srcRect/>
          <a:stretch>
            <a:fillRect/>
          </a:stretch>
        </p:blipFill>
        <p:spPr bwMode="auto">
          <a:xfrm>
            <a:off x="561977" y="1814379"/>
            <a:ext cx="8081989" cy="2900505"/>
          </a:xfrm>
          <a:prstGeom prst="rect">
            <a:avLst/>
          </a:prstGeom>
          <a:noFill/>
        </p:spPr>
      </p:pic>
      <p:pic>
        <p:nvPicPr>
          <p:cNvPr id="13"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6" name="15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0" name="19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SOLUNUM YOLU AÇMA TEKNİĞİ</a:t>
            </a:r>
          </a:p>
        </p:txBody>
      </p:sp>
      <p:sp>
        <p:nvSpPr>
          <p:cNvPr id="2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282" y="1500174"/>
            <a:ext cx="8715436" cy="4143404"/>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BAK – DİNLE – HİSSET          (YETİŞKİN – ÇOCUK – BEBEK)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28005" name="Picture 5" descr="C:\Users\Metin\Desktop\TSSF SUNUM ÇALIŞMASI\DONELER\ilk yardım\bakdinlehisset.jpg"/>
          <p:cNvPicPr>
            <a:picLocks noChangeAspect="1" noChangeArrowheads="1"/>
          </p:cNvPicPr>
          <p:nvPr/>
        </p:nvPicPr>
        <p:blipFill>
          <a:blip r:embed="rId3"/>
          <a:srcRect/>
          <a:stretch>
            <a:fillRect/>
          </a:stretch>
        </p:blipFill>
        <p:spPr bwMode="auto">
          <a:xfrm>
            <a:off x="1714480" y="2357431"/>
            <a:ext cx="5929354" cy="3071834"/>
          </a:xfrm>
          <a:prstGeom prst="rect">
            <a:avLst/>
          </a:prstGeom>
          <a:noFill/>
        </p:spPr>
      </p:pic>
      <p:pic>
        <p:nvPicPr>
          <p:cNvPr id="13"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4" name="13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SOLUNUM KONTROLÜ</a:t>
            </a:r>
          </a:p>
        </p:txBody>
      </p:sp>
      <p:sp>
        <p:nvSpPr>
          <p:cNvPr id="17"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282" y="1500174"/>
            <a:ext cx="8715436" cy="3143272"/>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BAK – DİNLE – HİSSET          (YETİŞKİN – ÇOCUK – BEBEK)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10" name="9 Dikdörtgen"/>
          <p:cNvSpPr/>
          <p:nvPr/>
        </p:nvSpPr>
        <p:spPr>
          <a:xfrm>
            <a:off x="428596" y="2000240"/>
            <a:ext cx="8215370" cy="2554545"/>
          </a:xfrm>
          <a:prstGeom prst="rect">
            <a:avLst/>
          </a:prstGeom>
          <a:ln>
            <a:noFill/>
          </a:ln>
        </p:spPr>
        <p:txBody>
          <a:bodyPr wrap="square">
            <a:spAutoFit/>
          </a:bodyPr>
          <a:lstStyle/>
          <a:p>
            <a:pPr lvl="0" fontAlgn="base"/>
            <a:r>
              <a:rPr lang="en-US" sz="2000" b="1" dirty="0" err="1">
                <a:latin typeface="Arial" pitchFamily="34" charset="0"/>
                <a:cs typeface="Arial" pitchFamily="34" charset="0"/>
              </a:rPr>
              <a:t>Görerek</a:t>
            </a:r>
            <a:r>
              <a:rPr lang="en-US" sz="2000" b="1" dirty="0">
                <a:latin typeface="Arial" pitchFamily="34" charset="0"/>
                <a:cs typeface="Arial" pitchFamily="34" charset="0"/>
              </a:rPr>
              <a:t>: </a:t>
            </a:r>
            <a:r>
              <a:rPr lang="en-US" sz="2000" dirty="0" err="1">
                <a:latin typeface="Arial" pitchFamily="34" charset="0"/>
                <a:cs typeface="Arial" pitchFamily="34" charset="0"/>
              </a:rPr>
              <a:t>Göğüs</a:t>
            </a:r>
            <a:r>
              <a:rPr lang="en-US" sz="2000" dirty="0">
                <a:latin typeface="Arial" pitchFamily="34" charset="0"/>
                <a:cs typeface="Arial" pitchFamily="34" charset="0"/>
              </a:rPr>
              <a:t> </a:t>
            </a:r>
            <a:r>
              <a:rPr lang="en-US" sz="2000" dirty="0" err="1">
                <a:latin typeface="Arial" pitchFamily="34" charset="0"/>
                <a:cs typeface="Arial" pitchFamily="34" charset="0"/>
              </a:rPr>
              <a:t>kafesinin</a:t>
            </a:r>
            <a:r>
              <a:rPr lang="en-US" sz="2000" dirty="0">
                <a:latin typeface="Arial" pitchFamily="34" charset="0"/>
                <a:cs typeface="Arial" pitchFamily="34" charset="0"/>
              </a:rPr>
              <a:t> </a:t>
            </a:r>
            <a:r>
              <a:rPr lang="en-US" sz="2000" dirty="0" err="1">
                <a:latin typeface="Arial" pitchFamily="34" charset="0"/>
                <a:cs typeface="Arial" pitchFamily="34" charset="0"/>
              </a:rPr>
              <a:t>soluk</a:t>
            </a:r>
            <a:r>
              <a:rPr lang="en-US" sz="2000" dirty="0">
                <a:latin typeface="Arial" pitchFamily="34" charset="0"/>
                <a:cs typeface="Arial" pitchFamily="34" charset="0"/>
              </a:rPr>
              <a:t> </a:t>
            </a:r>
            <a:r>
              <a:rPr lang="en-US" sz="2000" dirty="0" err="1">
                <a:latin typeface="Arial" pitchFamily="34" charset="0"/>
                <a:cs typeface="Arial" pitchFamily="34" charset="0"/>
              </a:rPr>
              <a:t>alıp</a:t>
            </a:r>
            <a:r>
              <a:rPr lang="en-US" sz="2000" dirty="0">
                <a:latin typeface="Arial" pitchFamily="34" charset="0"/>
                <a:cs typeface="Arial" pitchFamily="34" charset="0"/>
              </a:rPr>
              <a:t> </a:t>
            </a:r>
            <a:r>
              <a:rPr lang="en-US" sz="2000" dirty="0" err="1">
                <a:latin typeface="Arial" pitchFamily="34" charset="0"/>
                <a:cs typeface="Arial" pitchFamily="34" charset="0"/>
              </a:rPr>
              <a:t>verirken</a:t>
            </a:r>
            <a:r>
              <a:rPr lang="en-US" sz="2000" dirty="0">
                <a:latin typeface="Arial" pitchFamily="34" charset="0"/>
                <a:cs typeface="Arial" pitchFamily="34" charset="0"/>
              </a:rPr>
              <a:t> </a:t>
            </a:r>
            <a:r>
              <a:rPr lang="en-US" sz="2000" dirty="0" err="1">
                <a:latin typeface="Arial" pitchFamily="34" charset="0"/>
                <a:cs typeface="Arial" pitchFamily="34" charset="0"/>
              </a:rPr>
              <a:t>inip</a:t>
            </a:r>
            <a:r>
              <a:rPr lang="en-US" sz="2000" dirty="0">
                <a:latin typeface="Arial" pitchFamily="34" charset="0"/>
                <a:cs typeface="Arial" pitchFamily="34" charset="0"/>
              </a:rPr>
              <a:t> </a:t>
            </a:r>
            <a:r>
              <a:rPr lang="en-US" sz="2000" dirty="0" err="1">
                <a:latin typeface="Arial" pitchFamily="34" charset="0"/>
                <a:cs typeface="Arial" pitchFamily="34" charset="0"/>
              </a:rPr>
              <a:t>kalkması</a:t>
            </a:r>
            <a:r>
              <a:rPr lang="tr-TR" sz="2000" dirty="0">
                <a:latin typeface="Arial" pitchFamily="34" charset="0"/>
                <a:cs typeface="Arial" pitchFamily="34" charset="0"/>
              </a:rPr>
              <a:t> gözlenir.</a:t>
            </a:r>
          </a:p>
          <a:p>
            <a:pPr lvl="0" fontAlgn="base"/>
            <a:endParaRPr lang="tr-TR" sz="2000" dirty="0">
              <a:latin typeface="Arial" pitchFamily="34" charset="0"/>
              <a:cs typeface="Arial" pitchFamily="34" charset="0"/>
            </a:endParaRPr>
          </a:p>
          <a:p>
            <a:pPr lvl="0" fontAlgn="base"/>
            <a:r>
              <a:rPr lang="en-US" sz="2000" b="1" dirty="0" err="1">
                <a:latin typeface="Arial" pitchFamily="34" charset="0"/>
                <a:cs typeface="Arial" pitchFamily="34" charset="0"/>
              </a:rPr>
              <a:t>İşiterek</a:t>
            </a:r>
            <a:r>
              <a:rPr lang="en-US" sz="2000" b="1" dirty="0">
                <a:latin typeface="Arial" pitchFamily="34" charset="0"/>
                <a:cs typeface="Arial" pitchFamily="34" charset="0"/>
              </a:rPr>
              <a:t>:</a:t>
            </a:r>
            <a:r>
              <a:rPr lang="en-US" sz="2000" dirty="0">
                <a:latin typeface="Arial" pitchFamily="34" charset="0"/>
                <a:cs typeface="Arial" pitchFamily="34" charset="0"/>
              </a:rPr>
              <a:t> Kulak, </a:t>
            </a:r>
            <a:r>
              <a:rPr lang="en-US" sz="2000" dirty="0" err="1">
                <a:latin typeface="Arial" pitchFamily="34" charset="0"/>
                <a:cs typeface="Arial" pitchFamily="34" charset="0"/>
              </a:rPr>
              <a:t>kazazedenin</a:t>
            </a:r>
            <a:r>
              <a:rPr lang="en-US" sz="2000" dirty="0">
                <a:latin typeface="Arial" pitchFamily="34" charset="0"/>
                <a:cs typeface="Arial" pitchFamily="34" charset="0"/>
              </a:rPr>
              <a:t> </a:t>
            </a:r>
            <a:r>
              <a:rPr lang="en-US" sz="2000" dirty="0" err="1">
                <a:latin typeface="Arial" pitchFamily="34" charset="0"/>
                <a:cs typeface="Arial" pitchFamily="34" charset="0"/>
              </a:rPr>
              <a:t>ağzı</a:t>
            </a:r>
            <a:r>
              <a:rPr lang="en-US" sz="2000" dirty="0">
                <a:latin typeface="Arial" pitchFamily="34" charset="0"/>
                <a:cs typeface="Arial" pitchFamily="34" charset="0"/>
              </a:rPr>
              <a:t> </a:t>
            </a:r>
            <a:r>
              <a:rPr lang="en-US" sz="2000" dirty="0" err="1">
                <a:latin typeface="Arial" pitchFamily="34" charset="0"/>
                <a:cs typeface="Arial" pitchFamily="34" charset="0"/>
              </a:rPr>
              <a:t>ve</a:t>
            </a:r>
            <a:r>
              <a:rPr lang="en-US" sz="2000" dirty="0">
                <a:latin typeface="Arial" pitchFamily="34" charset="0"/>
                <a:cs typeface="Arial" pitchFamily="34" charset="0"/>
              </a:rPr>
              <a:t> </a:t>
            </a:r>
            <a:r>
              <a:rPr lang="en-US" sz="2000" dirty="0" err="1">
                <a:latin typeface="Arial" pitchFamily="34" charset="0"/>
                <a:cs typeface="Arial" pitchFamily="34" charset="0"/>
              </a:rPr>
              <a:t>burnuna</a:t>
            </a:r>
            <a:r>
              <a:rPr lang="en-US" sz="2000" dirty="0">
                <a:latin typeface="Arial" pitchFamily="34" charset="0"/>
                <a:cs typeface="Arial" pitchFamily="34" charset="0"/>
              </a:rPr>
              <a:t> </a:t>
            </a:r>
            <a:r>
              <a:rPr lang="en-US" sz="2000" dirty="0" err="1">
                <a:latin typeface="Arial" pitchFamily="34" charset="0"/>
                <a:cs typeface="Arial" pitchFamily="34" charset="0"/>
              </a:rPr>
              <a:t>yanaştırılarak</a:t>
            </a:r>
            <a:r>
              <a:rPr lang="en-US" sz="2000" dirty="0">
                <a:latin typeface="Arial" pitchFamily="34" charset="0"/>
                <a:cs typeface="Arial" pitchFamily="34" charset="0"/>
              </a:rPr>
              <a:t>, </a:t>
            </a:r>
            <a:r>
              <a:rPr lang="en-US" sz="2000" dirty="0" err="1">
                <a:latin typeface="Arial" pitchFamily="34" charset="0"/>
                <a:cs typeface="Arial" pitchFamily="34" charset="0"/>
              </a:rPr>
              <a:t>soluk</a:t>
            </a:r>
            <a:r>
              <a:rPr lang="en-US" sz="2000" dirty="0">
                <a:latin typeface="Arial" pitchFamily="34" charset="0"/>
                <a:cs typeface="Arial" pitchFamily="34" charset="0"/>
              </a:rPr>
              <a:t> </a:t>
            </a:r>
            <a:r>
              <a:rPr lang="en-US" sz="2000" dirty="0" err="1">
                <a:latin typeface="Arial" pitchFamily="34" charset="0"/>
                <a:cs typeface="Arial" pitchFamily="34" charset="0"/>
              </a:rPr>
              <a:t>sesinin</a:t>
            </a:r>
            <a:r>
              <a:rPr lang="en-US" sz="2000" dirty="0">
                <a:latin typeface="Arial" pitchFamily="34" charset="0"/>
                <a:cs typeface="Arial" pitchFamily="34" charset="0"/>
              </a:rPr>
              <a:t> </a:t>
            </a:r>
            <a:r>
              <a:rPr lang="en-US" sz="2000" dirty="0" err="1">
                <a:latin typeface="Arial" pitchFamily="34" charset="0"/>
                <a:cs typeface="Arial" pitchFamily="34" charset="0"/>
              </a:rPr>
              <a:t>duyulup</a:t>
            </a:r>
            <a:r>
              <a:rPr lang="en-US" sz="2000" dirty="0">
                <a:latin typeface="Arial" pitchFamily="34" charset="0"/>
                <a:cs typeface="Arial" pitchFamily="34" charset="0"/>
              </a:rPr>
              <a:t> </a:t>
            </a:r>
            <a:r>
              <a:rPr lang="en-US" sz="2000" dirty="0" err="1">
                <a:latin typeface="Arial" pitchFamily="34" charset="0"/>
                <a:cs typeface="Arial" pitchFamily="34" charset="0"/>
              </a:rPr>
              <a:t>duyulmadığı</a:t>
            </a:r>
            <a:r>
              <a:rPr lang="en-US" sz="2000" dirty="0">
                <a:latin typeface="Arial" pitchFamily="34" charset="0"/>
                <a:cs typeface="Arial" pitchFamily="34" charset="0"/>
              </a:rPr>
              <a:t> </a:t>
            </a:r>
            <a:r>
              <a:rPr lang="en-US" sz="2000" dirty="0" err="1">
                <a:latin typeface="Arial" pitchFamily="34" charset="0"/>
                <a:cs typeface="Arial" pitchFamily="34" charset="0"/>
              </a:rPr>
              <a:t>kontrol</a:t>
            </a:r>
            <a:r>
              <a:rPr lang="en-US" sz="2000" dirty="0">
                <a:latin typeface="Arial" pitchFamily="34" charset="0"/>
                <a:cs typeface="Arial" pitchFamily="34" charset="0"/>
              </a:rPr>
              <a:t> </a:t>
            </a:r>
            <a:r>
              <a:rPr lang="en-US" sz="2000" dirty="0" err="1">
                <a:latin typeface="Arial" pitchFamily="34" charset="0"/>
                <a:cs typeface="Arial" pitchFamily="34" charset="0"/>
              </a:rPr>
              <a:t>edilir</a:t>
            </a:r>
            <a:r>
              <a:rPr lang="en-US" sz="2000" dirty="0">
                <a:latin typeface="Arial" pitchFamily="34" charset="0"/>
                <a:cs typeface="Arial" pitchFamily="34" charset="0"/>
              </a:rPr>
              <a:t>. </a:t>
            </a:r>
            <a:endParaRPr lang="tr-TR" sz="2000" dirty="0">
              <a:latin typeface="Arial" pitchFamily="34" charset="0"/>
              <a:cs typeface="Arial" pitchFamily="34" charset="0"/>
            </a:endParaRPr>
          </a:p>
          <a:p>
            <a:pPr lvl="0" fontAlgn="base"/>
            <a:endParaRPr lang="tr-TR" sz="2000" dirty="0">
              <a:latin typeface="Arial" pitchFamily="34" charset="0"/>
              <a:cs typeface="Arial" pitchFamily="34" charset="0"/>
            </a:endParaRPr>
          </a:p>
          <a:p>
            <a:pPr lvl="0" fontAlgn="base"/>
            <a:r>
              <a:rPr lang="en-US" sz="2000" b="1" dirty="0" err="1">
                <a:latin typeface="Arial" pitchFamily="34" charset="0"/>
                <a:cs typeface="Arial" pitchFamily="34" charset="0"/>
              </a:rPr>
              <a:t>Hissederek</a:t>
            </a:r>
            <a:r>
              <a:rPr lang="en-US" sz="2000" b="1" dirty="0">
                <a:latin typeface="Arial" pitchFamily="34" charset="0"/>
                <a:cs typeface="Arial" pitchFamily="34" charset="0"/>
              </a:rPr>
              <a:t>: </a:t>
            </a:r>
            <a:r>
              <a:rPr lang="en-US" sz="2000" dirty="0" err="1">
                <a:latin typeface="Arial" pitchFamily="34" charset="0"/>
                <a:cs typeface="Arial" pitchFamily="34" charset="0"/>
              </a:rPr>
              <a:t>Cankurtaran</a:t>
            </a:r>
            <a:r>
              <a:rPr lang="en-US" sz="2000" dirty="0">
                <a:latin typeface="Arial" pitchFamily="34" charset="0"/>
                <a:cs typeface="Arial" pitchFamily="34" charset="0"/>
              </a:rPr>
              <a:t>, </a:t>
            </a:r>
            <a:r>
              <a:rPr lang="en-US" sz="2000" dirty="0" err="1">
                <a:latin typeface="Arial" pitchFamily="34" charset="0"/>
                <a:cs typeface="Arial" pitchFamily="34" charset="0"/>
              </a:rPr>
              <a:t>kazazedenin</a:t>
            </a:r>
            <a:r>
              <a:rPr lang="en-US" sz="2000" dirty="0">
                <a:latin typeface="Arial" pitchFamily="34" charset="0"/>
                <a:cs typeface="Arial" pitchFamily="34" charset="0"/>
              </a:rPr>
              <a:t> </a:t>
            </a:r>
            <a:r>
              <a:rPr lang="en-US" sz="2000" dirty="0" err="1">
                <a:latin typeface="Arial" pitchFamily="34" charset="0"/>
                <a:cs typeface="Arial" pitchFamily="34" charset="0"/>
              </a:rPr>
              <a:t>soluk</a:t>
            </a:r>
            <a:r>
              <a:rPr lang="en-US" sz="2000" dirty="0">
                <a:latin typeface="Arial" pitchFamily="34" charset="0"/>
                <a:cs typeface="Arial" pitchFamily="34" charset="0"/>
              </a:rPr>
              <a:t> </a:t>
            </a:r>
            <a:r>
              <a:rPr lang="en-US" sz="2000" dirty="0" err="1">
                <a:latin typeface="Arial" pitchFamily="34" charset="0"/>
                <a:cs typeface="Arial" pitchFamily="34" charset="0"/>
              </a:rPr>
              <a:t>verdiğini</a:t>
            </a:r>
            <a:r>
              <a:rPr lang="en-US" sz="2000" dirty="0">
                <a:latin typeface="Arial" pitchFamily="34" charset="0"/>
                <a:cs typeface="Arial" pitchFamily="34" charset="0"/>
              </a:rPr>
              <a:t> </a:t>
            </a:r>
            <a:r>
              <a:rPr lang="en-US" sz="2000" dirty="0" err="1">
                <a:latin typeface="Arial" pitchFamily="34" charset="0"/>
                <a:cs typeface="Arial" pitchFamily="34" charset="0"/>
              </a:rPr>
              <a:t>hissetmek</a:t>
            </a:r>
            <a:r>
              <a:rPr lang="en-US" sz="2000" dirty="0">
                <a:latin typeface="Arial" pitchFamily="34" charset="0"/>
                <a:cs typeface="Arial" pitchFamily="34" charset="0"/>
              </a:rPr>
              <a:t> </a:t>
            </a:r>
            <a:r>
              <a:rPr lang="en-US" sz="2000" dirty="0" err="1">
                <a:latin typeface="Arial" pitchFamily="34" charset="0"/>
                <a:cs typeface="Arial" pitchFamily="34" charset="0"/>
              </a:rPr>
              <a:t>için</a:t>
            </a:r>
            <a:r>
              <a:rPr lang="en-US" sz="2000" dirty="0">
                <a:latin typeface="Arial" pitchFamily="34" charset="0"/>
                <a:cs typeface="Arial" pitchFamily="34" charset="0"/>
              </a:rPr>
              <a:t>, </a:t>
            </a:r>
            <a:r>
              <a:rPr lang="en-US" sz="2000" dirty="0" err="1">
                <a:latin typeface="Arial" pitchFamily="34" charset="0"/>
                <a:cs typeface="Arial" pitchFamily="34" charset="0"/>
              </a:rPr>
              <a:t>yanağını</a:t>
            </a:r>
            <a:r>
              <a:rPr lang="en-US" sz="2000" dirty="0">
                <a:latin typeface="Arial" pitchFamily="34" charset="0"/>
                <a:cs typeface="Arial" pitchFamily="34" charset="0"/>
              </a:rPr>
              <a:t> </a:t>
            </a:r>
            <a:r>
              <a:rPr lang="en-US" sz="2000" dirty="0" err="1">
                <a:latin typeface="Arial" pitchFamily="34" charset="0"/>
                <a:cs typeface="Arial" pitchFamily="34" charset="0"/>
              </a:rPr>
              <a:t>kazazedenin</a:t>
            </a:r>
            <a:r>
              <a:rPr lang="en-US" sz="2000" dirty="0">
                <a:latin typeface="Arial" pitchFamily="34" charset="0"/>
                <a:cs typeface="Arial" pitchFamily="34" charset="0"/>
              </a:rPr>
              <a:t> </a:t>
            </a:r>
            <a:r>
              <a:rPr lang="en-US" sz="2000" dirty="0" err="1">
                <a:latin typeface="Arial" pitchFamily="34" charset="0"/>
                <a:cs typeface="Arial" pitchFamily="34" charset="0"/>
              </a:rPr>
              <a:t>ağız</a:t>
            </a:r>
            <a:r>
              <a:rPr lang="en-US" sz="2000" dirty="0">
                <a:latin typeface="Arial" pitchFamily="34" charset="0"/>
                <a:cs typeface="Arial" pitchFamily="34" charset="0"/>
              </a:rPr>
              <a:t> </a:t>
            </a:r>
            <a:r>
              <a:rPr lang="en-US" sz="2000" dirty="0" err="1">
                <a:latin typeface="Arial" pitchFamily="34" charset="0"/>
                <a:cs typeface="Arial" pitchFamily="34" charset="0"/>
              </a:rPr>
              <a:t>ve</a:t>
            </a:r>
            <a:r>
              <a:rPr lang="en-US" sz="2000" dirty="0">
                <a:latin typeface="Arial" pitchFamily="34" charset="0"/>
                <a:cs typeface="Arial" pitchFamily="34" charset="0"/>
              </a:rPr>
              <a:t> </a:t>
            </a:r>
            <a:r>
              <a:rPr lang="en-US" sz="2000" dirty="0" err="1">
                <a:latin typeface="Arial" pitchFamily="34" charset="0"/>
                <a:cs typeface="Arial" pitchFamily="34" charset="0"/>
              </a:rPr>
              <a:t>burnuna</a:t>
            </a:r>
            <a:r>
              <a:rPr lang="en-US" sz="2000" dirty="0">
                <a:latin typeface="Arial" pitchFamily="34" charset="0"/>
                <a:cs typeface="Arial" pitchFamily="34" charset="0"/>
              </a:rPr>
              <a:t> </a:t>
            </a:r>
            <a:r>
              <a:rPr lang="en-US" sz="2000" dirty="0" err="1">
                <a:latin typeface="Arial" pitchFamily="34" charset="0"/>
                <a:cs typeface="Arial" pitchFamily="34" charset="0"/>
              </a:rPr>
              <a:t>yaklaştırır</a:t>
            </a:r>
            <a:r>
              <a:rPr lang="en-US" sz="2000" dirty="0">
                <a:latin typeface="Arial" pitchFamily="34" charset="0"/>
                <a:cs typeface="Arial" pitchFamily="34" charset="0"/>
              </a:rPr>
              <a:t> </a:t>
            </a:r>
            <a:r>
              <a:rPr lang="en-US" sz="2000" dirty="0" err="1">
                <a:latin typeface="Arial" pitchFamily="34" charset="0"/>
                <a:cs typeface="Arial" pitchFamily="34" charset="0"/>
              </a:rPr>
              <a:t>ve</a:t>
            </a:r>
            <a:r>
              <a:rPr lang="en-US" sz="2000" dirty="0">
                <a:latin typeface="Arial" pitchFamily="34" charset="0"/>
                <a:cs typeface="Arial" pitchFamily="34" charset="0"/>
              </a:rPr>
              <a:t> </a:t>
            </a:r>
            <a:r>
              <a:rPr lang="en-US" sz="2000" dirty="0" err="1">
                <a:latin typeface="Arial" pitchFamily="34" charset="0"/>
                <a:cs typeface="Arial" pitchFamily="34" charset="0"/>
              </a:rPr>
              <a:t>bir</a:t>
            </a:r>
            <a:r>
              <a:rPr lang="en-US" sz="2000" dirty="0">
                <a:latin typeface="Arial" pitchFamily="34" charset="0"/>
                <a:cs typeface="Arial" pitchFamily="34" charset="0"/>
              </a:rPr>
              <a:t> </a:t>
            </a:r>
            <a:r>
              <a:rPr lang="en-US" sz="2000" dirty="0" err="1">
                <a:latin typeface="Arial" pitchFamily="34" charset="0"/>
                <a:cs typeface="Arial" pitchFamily="34" charset="0"/>
              </a:rPr>
              <a:t>elini</a:t>
            </a:r>
            <a:r>
              <a:rPr lang="en-US" sz="2000" dirty="0">
                <a:latin typeface="Arial" pitchFamily="34" charset="0"/>
                <a:cs typeface="Arial" pitchFamily="34" charset="0"/>
              </a:rPr>
              <a:t> </a:t>
            </a:r>
            <a:r>
              <a:rPr lang="en-US" sz="2000" dirty="0" err="1">
                <a:latin typeface="Arial" pitchFamily="34" charset="0"/>
                <a:cs typeface="Arial" pitchFamily="34" charset="0"/>
              </a:rPr>
              <a:t>kazazedenin</a:t>
            </a:r>
            <a:r>
              <a:rPr lang="en-US" sz="2000" dirty="0">
                <a:latin typeface="Arial" pitchFamily="34" charset="0"/>
                <a:cs typeface="Arial" pitchFamily="34" charset="0"/>
              </a:rPr>
              <a:t> </a:t>
            </a:r>
            <a:r>
              <a:rPr lang="en-US" sz="2000" dirty="0" err="1">
                <a:latin typeface="Arial" pitchFamily="34" charset="0"/>
                <a:cs typeface="Arial" pitchFamily="34" charset="0"/>
              </a:rPr>
              <a:t>kalbinin</a:t>
            </a:r>
            <a:r>
              <a:rPr lang="en-US" sz="2000" dirty="0">
                <a:latin typeface="Arial" pitchFamily="34" charset="0"/>
                <a:cs typeface="Arial" pitchFamily="34" charset="0"/>
              </a:rPr>
              <a:t> </a:t>
            </a:r>
            <a:r>
              <a:rPr lang="en-US" sz="2000" dirty="0" err="1">
                <a:latin typeface="Arial" pitchFamily="34" charset="0"/>
                <a:cs typeface="Arial" pitchFamily="34" charset="0"/>
              </a:rPr>
              <a:t>üzerine</a:t>
            </a:r>
            <a:r>
              <a:rPr lang="en-US" sz="2000" dirty="0">
                <a:latin typeface="Arial" pitchFamily="34" charset="0"/>
                <a:cs typeface="Arial" pitchFamily="34" charset="0"/>
              </a:rPr>
              <a:t> </a:t>
            </a:r>
            <a:r>
              <a:rPr lang="en-US" sz="2000" dirty="0" err="1">
                <a:latin typeface="Arial" pitchFamily="34" charset="0"/>
                <a:cs typeface="Arial" pitchFamily="34" charset="0"/>
              </a:rPr>
              <a:t>koyar</a:t>
            </a:r>
            <a:r>
              <a:rPr lang="en-US" sz="2000" dirty="0">
                <a:latin typeface="Arial" pitchFamily="34" charset="0"/>
                <a:cs typeface="Arial" pitchFamily="34" charset="0"/>
              </a:rPr>
              <a:t>.</a:t>
            </a:r>
            <a:endParaRPr lang="tr-TR" sz="2000" dirty="0">
              <a:latin typeface="Arial" pitchFamily="34" charset="0"/>
              <a:cs typeface="Arial" pitchFamily="34" charset="0"/>
            </a:endParaRPr>
          </a:p>
        </p:txBody>
      </p:sp>
      <p:pic>
        <p:nvPicPr>
          <p:cNvPr id="133122" name="Picture 2" descr="C:\Users\Metin\Desktop\TSSF SUNUM ÇALIŞMASI\DONELER\ilk yardım\nmnmn.png"/>
          <p:cNvPicPr>
            <a:picLocks noChangeAspect="1" noChangeArrowheads="1"/>
          </p:cNvPicPr>
          <p:nvPr/>
        </p:nvPicPr>
        <p:blipFill>
          <a:blip r:embed="rId3"/>
          <a:srcRect/>
          <a:stretch>
            <a:fillRect/>
          </a:stretch>
        </p:blipFill>
        <p:spPr bwMode="auto">
          <a:xfrm>
            <a:off x="4214810" y="4786322"/>
            <a:ext cx="3643338" cy="176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4" name="13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7" name="16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SOLUNUM KONTROLÜ</a:t>
            </a: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1"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2" name="11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9" name="8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AĞIZDAN AĞIZA YAPAY SOLUNUM UYGULAMASI</a:t>
            </a:r>
          </a:p>
        </p:txBody>
      </p:sp>
      <p:sp>
        <p:nvSpPr>
          <p:cNvPr id="13"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6146" name="Picture 2" descr="C:\Users\Metin\Desktop\TSSF SUNUM ÇALIŞMASI\DONELER GÜMÜŞ\SFDSFSDF.png"/>
          <p:cNvPicPr>
            <a:picLocks noChangeAspect="1" noChangeArrowheads="1"/>
          </p:cNvPicPr>
          <p:nvPr/>
        </p:nvPicPr>
        <p:blipFill>
          <a:blip r:embed="rId4"/>
          <a:srcRect/>
          <a:stretch>
            <a:fillRect/>
          </a:stretch>
        </p:blipFill>
        <p:spPr bwMode="auto">
          <a:xfrm>
            <a:off x="928662" y="1571612"/>
            <a:ext cx="7286676" cy="3923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(YETİŞKİN – ÇOCUK)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129028" name="Picture 4" descr="C:\Users\Metin\Desktop\TSSF SUNUM ÇALIŞMASI\DONELER\ilk yardım\agizdan-agiza--300x264.jpg"/>
          <p:cNvPicPr>
            <a:picLocks noChangeAspect="1" noChangeArrowheads="1"/>
          </p:cNvPicPr>
          <p:nvPr/>
        </p:nvPicPr>
        <p:blipFill>
          <a:blip r:embed="rId3"/>
          <a:srcRect/>
          <a:stretch>
            <a:fillRect/>
          </a:stretch>
        </p:blipFill>
        <p:spPr bwMode="auto">
          <a:xfrm>
            <a:off x="3643306" y="1857364"/>
            <a:ext cx="5000660" cy="3643338"/>
          </a:xfrm>
          <a:prstGeom prst="rect">
            <a:avLst/>
          </a:prstGeom>
          <a:ln>
            <a:noFill/>
          </a:ln>
          <a:effectLst>
            <a:softEdge rad="112500"/>
          </a:effectLst>
        </p:spPr>
      </p:pic>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17" name="16 Dikdörtgen"/>
          <p:cNvSpPr/>
          <p:nvPr/>
        </p:nvSpPr>
        <p:spPr>
          <a:xfrm>
            <a:off x="500034" y="2071678"/>
            <a:ext cx="3143272" cy="3293209"/>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1600" b="1" dirty="0">
                <a:latin typeface="Arial" pitchFamily="34" charset="0"/>
                <a:cs typeface="Arial" pitchFamily="34" charset="0"/>
              </a:rPr>
              <a:t>HAVA YOLUNU AÇ</a:t>
            </a: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 </a:t>
            </a:r>
          </a:p>
          <a:p>
            <a:pPr algn="ctr"/>
            <a:r>
              <a:rPr lang="tr-TR" sz="1600" b="1" dirty="0">
                <a:latin typeface="Arial" pitchFamily="34" charset="0"/>
                <a:cs typeface="Arial" pitchFamily="34" charset="0"/>
              </a:rPr>
              <a:t>BURUN DELİKLERİNİ  KAPAT</a:t>
            </a:r>
          </a:p>
          <a:p>
            <a:pPr algn="ctr"/>
            <a:endParaRPr lang="tr-TR" sz="16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AĞZINDAN </a:t>
            </a:r>
          </a:p>
          <a:p>
            <a:pPr algn="ctr"/>
            <a:r>
              <a:rPr lang="tr-TR" sz="2400" b="1" dirty="0">
                <a:solidFill>
                  <a:srgbClr val="FF0000"/>
                </a:solidFill>
                <a:latin typeface="Arial" pitchFamily="34" charset="0"/>
                <a:cs typeface="Arial" pitchFamily="34" charset="0"/>
              </a:rPr>
              <a:t>2 SOLUK VER</a:t>
            </a:r>
          </a:p>
          <a:p>
            <a:pPr algn="ctr"/>
            <a:endParaRPr lang="tr-TR" sz="24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TEKRAR SOLUNUM KONTROLU YAP</a:t>
            </a:r>
          </a:p>
        </p:txBody>
      </p:sp>
      <p:pic>
        <p:nvPicPr>
          <p:cNvPr id="20"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4" name="13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AĞIZDAN AĞIZA YAPAY SOLUNUM UYGULAMASI</a:t>
            </a:r>
          </a:p>
        </p:txBody>
      </p:sp>
      <p:sp>
        <p:nvSpPr>
          <p:cNvPr id="2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7" name="26 Aşağı Ok"/>
          <p:cNvSpPr/>
          <p:nvPr/>
        </p:nvSpPr>
        <p:spPr>
          <a:xfrm>
            <a:off x="1928794" y="2500306"/>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8" name="27 Aşağı Ok"/>
          <p:cNvSpPr/>
          <p:nvPr/>
        </p:nvSpPr>
        <p:spPr>
          <a:xfrm>
            <a:off x="1928794" y="3214686"/>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9" name="28 Aşağı Ok"/>
          <p:cNvSpPr/>
          <p:nvPr/>
        </p:nvSpPr>
        <p:spPr>
          <a:xfrm>
            <a:off x="1928794" y="435769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9 İçerik Yer Tutucusu"/>
          <p:cNvSpPr txBox="1">
            <a:spLocks/>
          </p:cNvSpPr>
          <p:nvPr/>
        </p:nvSpPr>
        <p:spPr>
          <a:xfrm>
            <a:off x="214282" y="1285860"/>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Kazaya müdahale</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Acil durum</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Acil çağrı merkezi (112) arama</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Hava yolu ve çene açma tekniği </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Ağız ve burundan suni solunum uygulaması</a:t>
            </a:r>
          </a:p>
          <a:p>
            <a:pPr marL="365760" indent="-256032">
              <a:spcBef>
                <a:spcPts val="400"/>
              </a:spcBef>
              <a:buClr>
                <a:schemeClr val="accent1"/>
              </a:buClr>
              <a:buSzPct val="100000"/>
              <a:buFont typeface="Wingdings 3"/>
              <a:buChar char=""/>
              <a:defRPr/>
            </a:pPr>
            <a:r>
              <a:rPr lang="tr-TR" sz="2000" dirty="0" err="1">
                <a:latin typeface="Arial" pitchFamily="34" charset="0"/>
                <a:cs typeface="Arial" pitchFamily="34" charset="0"/>
              </a:rPr>
              <a:t>Ambu</a:t>
            </a:r>
            <a:r>
              <a:rPr lang="tr-TR" sz="2000" dirty="0">
                <a:latin typeface="Arial" pitchFamily="34" charset="0"/>
                <a:cs typeface="Arial" pitchFamily="34" charset="0"/>
              </a:rPr>
              <a:t> kullanımı</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Kalp masajı için göğüs kafesi üzerinden mevki bulma tekniği</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Kalp masajı uygulaması</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Suni solunum ve kalp masajı uygulaması</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Temel yaşam desteğinde bebek, çocuk ve yetişkin farklılıkları</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kullanımı.</a:t>
            </a: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p:txBody>
      </p:sp>
      <p:pic>
        <p:nvPicPr>
          <p:cNvPr id="1029"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2" name="21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8" name="7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      KONU BAŞLIKLARI</a:t>
            </a:r>
          </a:p>
        </p:txBody>
      </p:sp>
      <p:sp>
        <p:nvSpPr>
          <p:cNvPr id="9"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19 İçerik Yer Tutucusu"/>
          <p:cNvSpPr txBox="1">
            <a:spLocks/>
          </p:cNvSpPr>
          <p:nvPr/>
        </p:nvSpPr>
        <p:spPr>
          <a:xfrm>
            <a:off x="214282" y="1500174"/>
            <a:ext cx="8786874"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(YETİŞKİN – ÇOCUK)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0050" name="Picture 2" descr="C:\Users\Metin\Desktop\TSSF SUNUM ÇALIŞMASI\DONELER\ilk yardım\burun.jpg"/>
          <p:cNvPicPr>
            <a:picLocks noChangeAspect="1" noChangeArrowheads="1"/>
          </p:cNvPicPr>
          <p:nvPr/>
        </p:nvPicPr>
        <p:blipFill>
          <a:blip r:embed="rId3"/>
          <a:srcRect/>
          <a:stretch>
            <a:fillRect/>
          </a:stretch>
        </p:blipFill>
        <p:spPr bwMode="auto">
          <a:xfrm>
            <a:off x="4286248" y="1928802"/>
            <a:ext cx="4581518" cy="3500462"/>
          </a:xfrm>
          <a:prstGeom prst="rect">
            <a:avLst/>
          </a:prstGeom>
          <a:ln>
            <a:noFill/>
          </a:ln>
          <a:effectLst>
            <a:softEdge rad="112500"/>
          </a:effectLst>
        </p:spPr>
      </p:pic>
      <p:pic>
        <p:nvPicPr>
          <p:cNvPr id="17"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23" name="2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4" name="23 Dikdörtgen"/>
          <p:cNvSpPr/>
          <p:nvPr/>
        </p:nvSpPr>
        <p:spPr>
          <a:xfrm>
            <a:off x="357190" y="2071678"/>
            <a:ext cx="3857620" cy="3046988"/>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1600" b="1" dirty="0">
                <a:latin typeface="Arial" pitchFamily="34" charset="0"/>
                <a:cs typeface="Arial" pitchFamily="34" charset="0"/>
              </a:rPr>
              <a:t>HAVA YOLUNU AÇ</a:t>
            </a: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 </a:t>
            </a:r>
          </a:p>
          <a:p>
            <a:pPr algn="ctr"/>
            <a:r>
              <a:rPr lang="tr-TR" sz="1600" b="1" dirty="0">
                <a:latin typeface="Arial" pitchFamily="34" charset="0"/>
                <a:cs typeface="Arial" pitchFamily="34" charset="0"/>
              </a:rPr>
              <a:t>KAZAZEDENİN AĞZINI  KAPAT</a:t>
            </a:r>
          </a:p>
          <a:p>
            <a:pPr algn="ctr"/>
            <a:endParaRPr lang="tr-TR" sz="16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BURUNDAN </a:t>
            </a:r>
          </a:p>
          <a:p>
            <a:pPr algn="ctr"/>
            <a:r>
              <a:rPr lang="tr-TR" sz="2400" b="1" dirty="0">
                <a:solidFill>
                  <a:srgbClr val="FF0000"/>
                </a:solidFill>
                <a:latin typeface="Arial" pitchFamily="34" charset="0"/>
                <a:cs typeface="Arial" pitchFamily="34" charset="0"/>
              </a:rPr>
              <a:t>2 SOLUK VER</a:t>
            </a:r>
          </a:p>
          <a:p>
            <a:pPr algn="ctr"/>
            <a:endParaRPr lang="tr-TR" sz="24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TEKRAR SOLUNUM KONTROLU YAP</a:t>
            </a:r>
          </a:p>
        </p:txBody>
      </p:sp>
      <p:sp>
        <p:nvSpPr>
          <p:cNvPr id="25" name="24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AĞIZDAN </a:t>
            </a: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BURUNA</a:t>
            </a: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 YAPAY SOLUNUM UYGULAMASI</a:t>
            </a:r>
          </a:p>
        </p:txBody>
      </p:sp>
      <p:sp>
        <p:nvSpPr>
          <p:cNvPr id="2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7" name="26 Aşağı Ok"/>
          <p:cNvSpPr/>
          <p:nvPr/>
        </p:nvSpPr>
        <p:spPr>
          <a:xfrm>
            <a:off x="2143108" y="2500306"/>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8" name="27 Aşağı Ok"/>
          <p:cNvSpPr/>
          <p:nvPr/>
        </p:nvSpPr>
        <p:spPr>
          <a:xfrm>
            <a:off x="2143108" y="3214686"/>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9" name="28 Aşağı Ok"/>
          <p:cNvSpPr/>
          <p:nvPr/>
        </p:nvSpPr>
        <p:spPr>
          <a:xfrm>
            <a:off x="2143108" y="435769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(BEBEK)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9266" name="Picture 2" descr="C:\Users\Metin\Desktop\TSSF SUNUM ÇALIŞMASI\DONELER\ilk yardım\bebek\IMD_CPR_infant_breathe_airway_EN.jpg"/>
          <p:cNvPicPr>
            <a:picLocks noChangeAspect="1" noChangeArrowheads="1"/>
          </p:cNvPicPr>
          <p:nvPr/>
        </p:nvPicPr>
        <p:blipFill>
          <a:blip r:embed="rId3"/>
          <a:srcRect/>
          <a:stretch>
            <a:fillRect/>
          </a:stretch>
        </p:blipFill>
        <p:spPr bwMode="auto">
          <a:xfrm>
            <a:off x="3786182" y="2000240"/>
            <a:ext cx="4929222" cy="3500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57158" y="2071678"/>
            <a:ext cx="3143272" cy="3357586"/>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1600" b="1" dirty="0">
                <a:latin typeface="Arial" pitchFamily="34" charset="0"/>
                <a:cs typeface="Arial" pitchFamily="34" charset="0"/>
              </a:rPr>
              <a:t>HAVA YOLUNU AÇ</a:t>
            </a:r>
          </a:p>
          <a:p>
            <a:pPr algn="ctr"/>
            <a:endParaRPr lang="tr-TR" sz="16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KONTROLLÜ BİR ŞEKİLDE</a:t>
            </a:r>
          </a:p>
          <a:p>
            <a:pPr algn="ctr"/>
            <a:r>
              <a:rPr lang="tr-TR" sz="1600" b="1" dirty="0">
                <a:latin typeface="Arial" pitchFamily="34" charset="0"/>
                <a:cs typeface="Arial" pitchFamily="34" charset="0"/>
              </a:rPr>
              <a:t>AĞIZ VE BURUNDAN </a:t>
            </a:r>
          </a:p>
          <a:p>
            <a:pPr algn="ctr"/>
            <a:r>
              <a:rPr lang="tr-TR" sz="1600" b="1" dirty="0">
                <a:latin typeface="Arial" pitchFamily="34" charset="0"/>
                <a:cs typeface="Arial" pitchFamily="34" charset="0"/>
              </a:rPr>
              <a:t>BİRLİKTE VE AYNI ANDA</a:t>
            </a:r>
          </a:p>
          <a:p>
            <a:pPr algn="ctr"/>
            <a:endParaRPr lang="tr-TR" sz="1600" b="1" dirty="0">
              <a:latin typeface="Arial" pitchFamily="34" charset="0"/>
              <a:cs typeface="Arial" pitchFamily="34" charset="0"/>
            </a:endParaRPr>
          </a:p>
          <a:p>
            <a:pPr algn="ctr"/>
            <a:r>
              <a:rPr lang="tr-TR" sz="2400" b="1" dirty="0">
                <a:solidFill>
                  <a:srgbClr val="FF0000"/>
                </a:solidFill>
                <a:latin typeface="Arial" pitchFamily="34" charset="0"/>
                <a:cs typeface="Arial" pitchFamily="34" charset="0"/>
              </a:rPr>
              <a:t>2 SOLUK VER</a:t>
            </a:r>
          </a:p>
          <a:p>
            <a:pPr algn="ctr"/>
            <a:endParaRPr lang="tr-TR" sz="2400" b="1" dirty="0">
              <a:latin typeface="Arial" pitchFamily="34" charset="0"/>
              <a:cs typeface="Arial" pitchFamily="34" charset="0"/>
            </a:endParaRPr>
          </a:p>
          <a:p>
            <a:pPr algn="ctr"/>
            <a:endParaRPr lang="tr-TR" sz="1600" b="1" dirty="0">
              <a:latin typeface="Arial" pitchFamily="34" charset="0"/>
              <a:cs typeface="Arial" pitchFamily="34" charset="0"/>
            </a:endParaRPr>
          </a:p>
          <a:p>
            <a:pPr algn="ctr"/>
            <a:r>
              <a:rPr lang="tr-TR" sz="1600" b="1" dirty="0">
                <a:latin typeface="Arial" pitchFamily="34" charset="0"/>
                <a:cs typeface="Arial" pitchFamily="34" charset="0"/>
              </a:rPr>
              <a:t>TEKRAR SOLUNUM KONTROLU YAP</a:t>
            </a:r>
          </a:p>
        </p:txBody>
      </p:sp>
      <p:sp>
        <p:nvSpPr>
          <p:cNvPr id="23" name="22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AĞIZ BURUN BİRLİKTE YAPAY SOLUNUM UYGULAMASI</a:t>
            </a:r>
          </a:p>
        </p:txBody>
      </p:sp>
      <p:sp>
        <p:nvSpPr>
          <p:cNvPr id="2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5" name="24 Aşağı Ok"/>
          <p:cNvSpPr/>
          <p:nvPr/>
        </p:nvSpPr>
        <p:spPr>
          <a:xfrm>
            <a:off x="1785918" y="2500306"/>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7" name="26 Aşağı Ok"/>
          <p:cNvSpPr/>
          <p:nvPr/>
        </p:nvSpPr>
        <p:spPr>
          <a:xfrm>
            <a:off x="1785918" y="435769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571472" y="1500174"/>
            <a:ext cx="7929618"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YAPAY SOLUNUM APARATI  (AMBU)</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1074" name="Picture 2" descr="C:\Users\Metin\Desktop\TSSF SUNUM ÇALIŞMASI\DONELER\ilk yardım\343097.jpg"/>
          <p:cNvPicPr>
            <a:picLocks noChangeAspect="1" noChangeArrowheads="1"/>
          </p:cNvPicPr>
          <p:nvPr/>
        </p:nvPicPr>
        <p:blipFill>
          <a:blip r:embed="rId3"/>
          <a:srcRect/>
          <a:stretch>
            <a:fillRect/>
          </a:stretch>
        </p:blipFill>
        <p:spPr bwMode="auto">
          <a:xfrm>
            <a:off x="1142976" y="2000240"/>
            <a:ext cx="6858048" cy="3375446"/>
          </a:xfrm>
          <a:prstGeom prst="rect">
            <a:avLst/>
          </a:prstGeom>
          <a:noFill/>
          <a:ln>
            <a:solidFill>
              <a:schemeClr val="tx1"/>
            </a:solidFill>
          </a:ln>
        </p:spPr>
      </p:pic>
      <p:pic>
        <p:nvPicPr>
          <p:cNvPr id="11"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2" name="11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9" name="8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AMBU KULLANIMI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3"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571472" y="1500174"/>
            <a:ext cx="7929618"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YETİŞKİN - ÇOCUK</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2098" name="Picture 96707"/>
          <p:cNvPicPr>
            <a:picLocks noChangeAspect="1" noChangeArrowheads="1"/>
          </p:cNvPicPr>
          <p:nvPr/>
        </p:nvPicPr>
        <p:blipFill>
          <a:blip r:embed="rId3"/>
          <a:srcRect/>
          <a:stretch>
            <a:fillRect/>
          </a:stretch>
        </p:blipFill>
        <p:spPr bwMode="auto">
          <a:xfrm>
            <a:off x="928662" y="1928802"/>
            <a:ext cx="6858048" cy="3643338"/>
          </a:xfrm>
          <a:prstGeom prst="rect">
            <a:avLst/>
          </a:prstGeom>
          <a:noFill/>
          <a:ln w="9525">
            <a:noFill/>
            <a:miter lim="800000"/>
            <a:headEnd/>
            <a:tailEnd/>
          </a:ln>
        </p:spPr>
      </p:pic>
      <p:pic>
        <p:nvPicPr>
          <p:cNvPr id="12"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GÖĞÜS KAFESİ ÜZERİNDE MEVKİ BULMA</a:t>
            </a: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spcBef>
                <a:spcPts val="400"/>
              </a:spcBef>
              <a:buClr>
                <a:schemeClr val="accent1"/>
              </a:buClr>
              <a:buSzPct val="68000"/>
              <a:defRPr/>
            </a:pPr>
            <a:r>
              <a:rPr lang="tr-TR" sz="2000" b="1" dirty="0">
                <a:solidFill>
                  <a:srgbClr val="CD1D25"/>
                </a:solidFill>
                <a:latin typeface="Arial" pitchFamily="34" charset="0"/>
                <a:cs typeface="Arial" pitchFamily="34" charset="0"/>
              </a:rPr>
              <a:t>                                                   BEBEK</a:t>
            </a: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40293" name="Picture 5" descr="C:\Users\Metin\Desktop\TSSF SUNUM ÇALIŞMASI\DONELER\ilk yardım\Adsızlklk.png"/>
          <p:cNvPicPr>
            <a:picLocks noChangeAspect="1" noChangeArrowheads="1"/>
          </p:cNvPicPr>
          <p:nvPr/>
        </p:nvPicPr>
        <p:blipFill>
          <a:blip r:embed="rId3"/>
          <a:srcRect/>
          <a:stretch>
            <a:fillRect/>
          </a:stretch>
        </p:blipFill>
        <p:spPr bwMode="auto">
          <a:xfrm>
            <a:off x="4000496" y="2071678"/>
            <a:ext cx="4000528" cy="3357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GÖĞÜS KAFESİ ÜZERİNDE MEVKİ BULMA</a:t>
            </a: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028" name="Picture 4" descr="C:\Users\Metin\Desktop\TSSF SUNUM ÇALIŞMASI\DONELER GÜMÜŞ\images (5).jpg"/>
          <p:cNvPicPr>
            <a:picLocks noChangeAspect="1" noChangeArrowheads="1"/>
          </p:cNvPicPr>
          <p:nvPr/>
        </p:nvPicPr>
        <p:blipFill>
          <a:blip r:embed="rId5"/>
          <a:srcRect/>
          <a:stretch>
            <a:fillRect/>
          </a:stretch>
        </p:blipFill>
        <p:spPr bwMode="auto">
          <a:xfrm rot="2690511">
            <a:off x="1264901" y="2357430"/>
            <a:ext cx="1666875"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ELLERİN POZİSYONU</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5170" name="Picture 2" descr="C:\Users\Metin\Desktop\TSSF SUNUM ÇALIŞMASI\DONELER\ilk yardım\el pos.png"/>
          <p:cNvPicPr>
            <a:picLocks noChangeAspect="1" noChangeArrowheads="1"/>
          </p:cNvPicPr>
          <p:nvPr/>
        </p:nvPicPr>
        <p:blipFill>
          <a:blip r:embed="rId3"/>
          <a:srcRect/>
          <a:stretch>
            <a:fillRect/>
          </a:stretch>
        </p:blipFill>
        <p:spPr bwMode="auto">
          <a:xfrm>
            <a:off x="857224" y="2000240"/>
            <a:ext cx="7286676" cy="3427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KALP MASAJI  (YETİŞKİN)</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İKİ ELLE 30 BASKI</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6194" name="Picture 2" descr="C:\Users\Metin\Desktop\TSSF SUNUM ÇALIŞMASI\DONELER\ilk yardım\kalp masajı.png"/>
          <p:cNvPicPr>
            <a:picLocks noChangeAspect="1" noChangeArrowheads="1"/>
          </p:cNvPicPr>
          <p:nvPr/>
        </p:nvPicPr>
        <p:blipFill>
          <a:blip r:embed="rId3"/>
          <a:srcRect/>
          <a:stretch>
            <a:fillRect/>
          </a:stretch>
        </p:blipFill>
        <p:spPr bwMode="auto">
          <a:xfrm>
            <a:off x="1142976" y="1928802"/>
            <a:ext cx="6786610" cy="3643338"/>
          </a:xfrm>
          <a:prstGeom prst="rect">
            <a:avLst/>
          </a:prstGeom>
          <a:noFill/>
          <a:ln>
            <a:solidFill>
              <a:schemeClr val="tx1"/>
            </a:solidFill>
          </a:ln>
        </p:spPr>
      </p:pic>
      <p:pic>
        <p:nvPicPr>
          <p:cNvPr id="12"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KALP MASAJI  (YETİŞKİN)</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TEK ELLE 30 BASKI</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41315" name="Picture 3" descr="C:\Users\Metin\Desktop\TSSF SUNUM ÇALIŞMASI\DONELER\ilk yardım\bebek\coctyd.jpg"/>
          <p:cNvPicPr>
            <a:picLocks noChangeAspect="1" noChangeArrowheads="1"/>
          </p:cNvPicPr>
          <p:nvPr/>
        </p:nvPicPr>
        <p:blipFill>
          <a:blip r:embed="rId3"/>
          <a:srcRect/>
          <a:stretch>
            <a:fillRect/>
          </a:stretch>
        </p:blipFill>
        <p:spPr bwMode="auto">
          <a:xfrm>
            <a:off x="4786314" y="2071679"/>
            <a:ext cx="3857652" cy="3357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1316" name="Picture 4" descr="C:\Users\Metin\Desktop\TSSF SUNUM ÇALIŞMASI\DONELER\ilk yardım\bebek\Adsız.png"/>
          <p:cNvPicPr>
            <a:picLocks noChangeAspect="1" noChangeArrowheads="1"/>
          </p:cNvPicPr>
          <p:nvPr/>
        </p:nvPicPr>
        <p:blipFill>
          <a:blip r:embed="rId4"/>
          <a:srcRect/>
          <a:stretch>
            <a:fillRect/>
          </a:stretch>
        </p:blipFill>
        <p:spPr bwMode="auto">
          <a:xfrm>
            <a:off x="482974" y="2071678"/>
            <a:ext cx="3874712" cy="3357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C:\Users\Metin\Desktop\TSSF SUNUM ÇALIŞMASI\LOGO TSSF.png"/>
          <p:cNvPicPr>
            <a:picLocks noChangeAspect="1" noChangeArrowheads="1"/>
          </p:cNvPicPr>
          <p:nvPr/>
        </p:nvPicPr>
        <p:blipFill>
          <a:blip r:embed="rId5"/>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6" name="15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KALP MASAJI  (ÇOCUK)</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7"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İKİ PARMAKLA 30 BASKI</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42339" name="Picture 3" descr="C:\Users\Metin\Desktop\TSSF SUNUM ÇALIŞMASI\DONELER\ilk yardım\bebek\7838.jpg"/>
          <p:cNvPicPr>
            <a:picLocks noChangeAspect="1" noChangeArrowheads="1"/>
          </p:cNvPicPr>
          <p:nvPr/>
        </p:nvPicPr>
        <p:blipFill>
          <a:blip r:embed="rId3"/>
          <a:srcRect/>
          <a:stretch>
            <a:fillRect/>
          </a:stretch>
        </p:blipFill>
        <p:spPr bwMode="auto">
          <a:xfrm>
            <a:off x="1285852" y="2000240"/>
            <a:ext cx="6572296" cy="3500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KALP MASAJI  (BEBEK)</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43362" name="Picture 2" descr="C:\Users\Metin\Desktop\TSSF SUNUM ÇALIŞMASI\DONELER\ilk yardım\kalpsol.jpg"/>
          <p:cNvPicPr>
            <a:picLocks noChangeAspect="1" noChangeArrowheads="1"/>
          </p:cNvPicPr>
          <p:nvPr/>
        </p:nvPicPr>
        <p:blipFill>
          <a:blip r:embed="rId3"/>
          <a:srcRect/>
          <a:stretch>
            <a:fillRect/>
          </a:stretch>
        </p:blipFill>
        <p:spPr bwMode="auto">
          <a:xfrm>
            <a:off x="1357290" y="2571744"/>
            <a:ext cx="6500858"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11 Metin kutusu"/>
          <p:cNvSpPr txBox="1"/>
          <p:nvPr/>
        </p:nvSpPr>
        <p:spPr>
          <a:xfrm>
            <a:off x="357158" y="1500174"/>
            <a:ext cx="8572560" cy="1015663"/>
          </a:xfrm>
          <a:prstGeom prst="rect">
            <a:avLst/>
          </a:prstGeom>
          <a:noFill/>
        </p:spPr>
        <p:txBody>
          <a:bodyPr wrap="square" rtlCol="0">
            <a:spAutoFit/>
          </a:bodyPr>
          <a:lstStyle/>
          <a:p>
            <a:r>
              <a:rPr lang="tr-TR" dirty="0">
                <a:latin typeface="Arial" pitchFamily="34" charset="0"/>
                <a:cs typeface="Arial" pitchFamily="34" charset="0"/>
              </a:rPr>
              <a:t>	</a:t>
            </a:r>
            <a:r>
              <a:rPr lang="tr-TR" sz="2000" b="1" dirty="0">
                <a:latin typeface="Arial" pitchFamily="34" charset="0"/>
                <a:cs typeface="Arial" pitchFamily="34" charset="0"/>
              </a:rPr>
              <a:t>Temel Yaşam Desteğine; </a:t>
            </a:r>
            <a:r>
              <a:rPr lang="tr-TR" sz="2000" dirty="0">
                <a:latin typeface="Arial" pitchFamily="34" charset="0"/>
                <a:cs typeface="Arial" pitchFamily="34" charset="0"/>
              </a:rPr>
              <a:t>acil tıbbi servis gelene kadar, kazazede yaşam belirtisi gösterene kadar ya da bu uygulamayı yapamayacak düzeyde yorulana kadar devam edin. </a:t>
            </a:r>
          </a:p>
        </p:txBody>
      </p:sp>
      <p:pic>
        <p:nvPicPr>
          <p:cNvPr id="11"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3" name="1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SUNİ SOLUNUM KALP MASAJI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grpSp>
        <p:nvGrpSpPr>
          <p:cNvPr id="3078" name="Group 90994"/>
          <p:cNvGrpSpPr>
            <a:grpSpLocks/>
          </p:cNvGrpSpPr>
          <p:nvPr/>
        </p:nvGrpSpPr>
        <p:grpSpPr bwMode="auto">
          <a:xfrm>
            <a:off x="1785918" y="2214554"/>
            <a:ext cx="6000792" cy="3071834"/>
            <a:chOff x="0" y="138252"/>
            <a:chExt cx="3257783" cy="1337436"/>
          </a:xfrm>
        </p:grpSpPr>
        <p:sp>
          <p:nvSpPr>
            <p:cNvPr id="5205" name="Shape 5205"/>
            <p:cNvSpPr>
              <a:spLocks/>
            </p:cNvSpPr>
            <p:nvPr/>
          </p:nvSpPr>
          <p:spPr bwMode="auto">
            <a:xfrm>
              <a:off x="0" y="933590"/>
              <a:ext cx="405003" cy="539991"/>
            </a:xfrm>
            <a:custGeom>
              <a:avLst/>
              <a:gdLst>
                <a:gd name="T0" fmla="*/ 0 w 405003"/>
                <a:gd name="T1" fmla="*/ 0 h 539991"/>
                <a:gd name="T2" fmla="*/ 405003 w 405003"/>
                <a:gd name="T3" fmla="*/ 539991 h 539991"/>
              </a:gdLst>
              <a:ahLst/>
              <a:cxnLst>
                <a:cxn ang="0">
                  <a:pos x="108001" y="0"/>
                </a:cxn>
                <a:cxn ang="0">
                  <a:pos x="405003" y="0"/>
                </a:cxn>
                <a:cxn ang="0">
                  <a:pos x="405003" y="67501"/>
                </a:cxn>
                <a:cxn ang="0">
                  <a:pos x="175501" y="67501"/>
                </a:cxn>
                <a:cxn ang="0">
                  <a:pos x="67501" y="175501"/>
                </a:cxn>
                <a:cxn ang="0">
                  <a:pos x="67501" y="364490"/>
                </a:cxn>
                <a:cxn ang="0">
                  <a:pos x="175501" y="472491"/>
                </a:cxn>
                <a:cxn ang="0">
                  <a:pos x="405003" y="472491"/>
                </a:cxn>
                <a:cxn ang="0">
                  <a:pos x="405003" y="539991"/>
                </a:cxn>
                <a:cxn ang="0">
                  <a:pos x="108001" y="539991"/>
                </a:cxn>
                <a:cxn ang="0">
                  <a:pos x="0" y="431990"/>
                </a:cxn>
                <a:cxn ang="0">
                  <a:pos x="0" y="107988"/>
                </a:cxn>
                <a:cxn ang="0">
                  <a:pos x="108001" y="0"/>
                </a:cxn>
              </a:cxnLst>
              <a:rect l="T0" t="T1" r="T2" b="T3"/>
              <a:pathLst>
                <a:path w="405003" h="539991">
                  <a:moveTo>
                    <a:pt x="108001" y="0"/>
                  </a:moveTo>
                  <a:lnTo>
                    <a:pt x="405003" y="0"/>
                  </a:lnTo>
                  <a:lnTo>
                    <a:pt x="405003" y="67501"/>
                  </a:lnTo>
                  <a:lnTo>
                    <a:pt x="175501" y="67501"/>
                  </a:lnTo>
                  <a:cubicBezTo>
                    <a:pt x="115849" y="67501"/>
                    <a:pt x="67501" y="115850"/>
                    <a:pt x="67501" y="175501"/>
                  </a:cubicBezTo>
                  <a:lnTo>
                    <a:pt x="67501" y="364490"/>
                  </a:lnTo>
                  <a:cubicBezTo>
                    <a:pt x="67501" y="424142"/>
                    <a:pt x="115849" y="472491"/>
                    <a:pt x="175501" y="472491"/>
                  </a:cubicBezTo>
                  <a:lnTo>
                    <a:pt x="405003" y="472491"/>
                  </a:lnTo>
                  <a:lnTo>
                    <a:pt x="405003" y="539991"/>
                  </a:lnTo>
                  <a:lnTo>
                    <a:pt x="108001" y="539991"/>
                  </a:lnTo>
                  <a:cubicBezTo>
                    <a:pt x="48362" y="539991"/>
                    <a:pt x="0" y="491642"/>
                    <a:pt x="0" y="431990"/>
                  </a:cubicBezTo>
                  <a:lnTo>
                    <a:pt x="0" y="107988"/>
                  </a:lnTo>
                  <a:cubicBezTo>
                    <a:pt x="0" y="48349"/>
                    <a:pt x="48362" y="0"/>
                    <a:pt x="108001" y="0"/>
                  </a:cubicBezTo>
                  <a:close/>
                </a:path>
              </a:pathLst>
            </a:custGeom>
            <a:solidFill>
              <a:srgbClr val="BFBFBF"/>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06" name="Shape 5206"/>
            <p:cNvSpPr>
              <a:spLocks/>
            </p:cNvSpPr>
            <p:nvPr/>
          </p:nvSpPr>
          <p:spPr bwMode="auto">
            <a:xfrm>
              <a:off x="405003" y="933590"/>
              <a:ext cx="405003" cy="539991"/>
            </a:xfrm>
            <a:custGeom>
              <a:avLst/>
              <a:gdLst>
                <a:gd name="T0" fmla="*/ 0 w 405003"/>
                <a:gd name="T1" fmla="*/ 0 h 539991"/>
                <a:gd name="T2" fmla="*/ 405003 w 405003"/>
                <a:gd name="T3" fmla="*/ 539991 h 539991"/>
              </a:gdLst>
              <a:ahLst/>
              <a:cxnLst>
                <a:cxn ang="0">
                  <a:pos x="0" y="0"/>
                </a:cxn>
                <a:cxn ang="0">
                  <a:pos x="297002" y="0"/>
                </a:cxn>
                <a:cxn ang="0">
                  <a:pos x="405003" y="107988"/>
                </a:cxn>
                <a:cxn ang="0">
                  <a:pos x="405003" y="431990"/>
                </a:cxn>
                <a:cxn ang="0">
                  <a:pos x="297002" y="539991"/>
                </a:cxn>
                <a:cxn ang="0">
                  <a:pos x="0" y="539991"/>
                </a:cxn>
                <a:cxn ang="0">
                  <a:pos x="0" y="472491"/>
                </a:cxn>
                <a:cxn ang="0">
                  <a:pos x="229502" y="472491"/>
                </a:cxn>
                <a:cxn ang="0">
                  <a:pos x="337502" y="364490"/>
                </a:cxn>
                <a:cxn ang="0">
                  <a:pos x="337502" y="175501"/>
                </a:cxn>
                <a:cxn ang="0">
                  <a:pos x="229502" y="67501"/>
                </a:cxn>
                <a:cxn ang="0">
                  <a:pos x="0" y="67501"/>
                </a:cxn>
                <a:cxn ang="0">
                  <a:pos x="0" y="0"/>
                </a:cxn>
              </a:cxnLst>
              <a:rect l="T0" t="T1" r="T2" b="T3"/>
              <a:pathLst>
                <a:path w="405003" h="539991">
                  <a:moveTo>
                    <a:pt x="0" y="0"/>
                  </a:moveTo>
                  <a:lnTo>
                    <a:pt x="297002" y="0"/>
                  </a:lnTo>
                  <a:cubicBezTo>
                    <a:pt x="356641" y="0"/>
                    <a:pt x="405003" y="48349"/>
                    <a:pt x="405003" y="107988"/>
                  </a:cubicBezTo>
                  <a:lnTo>
                    <a:pt x="405003" y="431990"/>
                  </a:lnTo>
                  <a:cubicBezTo>
                    <a:pt x="405003" y="491642"/>
                    <a:pt x="356641" y="539991"/>
                    <a:pt x="297002" y="539991"/>
                  </a:cubicBezTo>
                  <a:lnTo>
                    <a:pt x="0" y="539991"/>
                  </a:lnTo>
                  <a:lnTo>
                    <a:pt x="0" y="472491"/>
                  </a:lnTo>
                  <a:lnTo>
                    <a:pt x="229502" y="472491"/>
                  </a:lnTo>
                  <a:cubicBezTo>
                    <a:pt x="289153" y="472491"/>
                    <a:pt x="337502" y="424142"/>
                    <a:pt x="337502" y="364490"/>
                  </a:cubicBezTo>
                  <a:lnTo>
                    <a:pt x="337502" y="175501"/>
                  </a:lnTo>
                  <a:cubicBezTo>
                    <a:pt x="337502" y="115850"/>
                    <a:pt x="289153" y="67501"/>
                    <a:pt x="229502" y="67501"/>
                  </a:cubicBezTo>
                  <a:lnTo>
                    <a:pt x="0" y="67501"/>
                  </a:lnTo>
                  <a:lnTo>
                    <a:pt x="0" y="0"/>
                  </a:lnTo>
                  <a:close/>
                </a:path>
              </a:pathLst>
            </a:custGeom>
            <a:solidFill>
              <a:srgbClr val="BFBFBF"/>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07" name="Shape 5207"/>
            <p:cNvSpPr>
              <a:spLocks/>
            </p:cNvSpPr>
            <p:nvPr/>
          </p:nvSpPr>
          <p:spPr bwMode="auto">
            <a:xfrm>
              <a:off x="1112050" y="514490"/>
              <a:ext cx="404997" cy="539991"/>
            </a:xfrm>
            <a:custGeom>
              <a:avLst/>
              <a:gdLst>
                <a:gd name="T0" fmla="*/ 0 w 404997"/>
                <a:gd name="T1" fmla="*/ 0 h 539991"/>
                <a:gd name="T2" fmla="*/ 404997 w 404997"/>
                <a:gd name="T3" fmla="*/ 539991 h 539991"/>
              </a:gdLst>
              <a:ahLst/>
              <a:cxnLst>
                <a:cxn ang="0">
                  <a:pos x="108001" y="0"/>
                </a:cxn>
                <a:cxn ang="0">
                  <a:pos x="404997" y="0"/>
                </a:cxn>
                <a:cxn ang="0">
                  <a:pos x="404997" y="67501"/>
                </a:cxn>
                <a:cxn ang="0">
                  <a:pos x="175501" y="67501"/>
                </a:cxn>
                <a:cxn ang="0">
                  <a:pos x="67500" y="175501"/>
                </a:cxn>
                <a:cxn ang="0">
                  <a:pos x="67500" y="364490"/>
                </a:cxn>
                <a:cxn ang="0">
                  <a:pos x="175501" y="472491"/>
                </a:cxn>
                <a:cxn ang="0">
                  <a:pos x="404997" y="472491"/>
                </a:cxn>
                <a:cxn ang="0">
                  <a:pos x="404997" y="539991"/>
                </a:cxn>
                <a:cxn ang="0">
                  <a:pos x="108001" y="539991"/>
                </a:cxn>
                <a:cxn ang="0">
                  <a:pos x="0" y="431991"/>
                </a:cxn>
                <a:cxn ang="0">
                  <a:pos x="0" y="107988"/>
                </a:cxn>
                <a:cxn ang="0">
                  <a:pos x="108001" y="0"/>
                </a:cxn>
              </a:cxnLst>
              <a:rect l="T0" t="T1" r="T2" b="T3"/>
              <a:pathLst>
                <a:path w="404997" h="539991">
                  <a:moveTo>
                    <a:pt x="108001" y="0"/>
                  </a:moveTo>
                  <a:lnTo>
                    <a:pt x="404997" y="0"/>
                  </a:lnTo>
                  <a:lnTo>
                    <a:pt x="404997" y="67501"/>
                  </a:lnTo>
                  <a:lnTo>
                    <a:pt x="175501" y="67501"/>
                  </a:lnTo>
                  <a:cubicBezTo>
                    <a:pt x="115849" y="67501"/>
                    <a:pt x="67500" y="115850"/>
                    <a:pt x="67500" y="175501"/>
                  </a:cubicBezTo>
                  <a:lnTo>
                    <a:pt x="67500" y="364490"/>
                  </a:lnTo>
                  <a:cubicBezTo>
                    <a:pt x="67500" y="424142"/>
                    <a:pt x="115849" y="472491"/>
                    <a:pt x="175501" y="472491"/>
                  </a:cubicBezTo>
                  <a:lnTo>
                    <a:pt x="404997" y="472491"/>
                  </a:lnTo>
                  <a:lnTo>
                    <a:pt x="404997" y="539991"/>
                  </a:lnTo>
                  <a:lnTo>
                    <a:pt x="108001" y="539991"/>
                  </a:lnTo>
                  <a:cubicBezTo>
                    <a:pt x="48349" y="539991"/>
                    <a:pt x="0" y="491642"/>
                    <a:pt x="0" y="431991"/>
                  </a:cubicBezTo>
                  <a:lnTo>
                    <a:pt x="0" y="107988"/>
                  </a:lnTo>
                  <a:cubicBezTo>
                    <a:pt x="0" y="48349"/>
                    <a:pt x="48349" y="0"/>
                    <a:pt x="108001" y="0"/>
                  </a:cubicBezTo>
                  <a:close/>
                </a:path>
              </a:pathLst>
            </a:custGeom>
            <a:solidFill>
              <a:srgbClr val="BFBFBF"/>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08" name="Shape 5208"/>
            <p:cNvSpPr>
              <a:spLocks/>
            </p:cNvSpPr>
            <p:nvPr/>
          </p:nvSpPr>
          <p:spPr bwMode="auto">
            <a:xfrm>
              <a:off x="1517047" y="514490"/>
              <a:ext cx="404997" cy="539991"/>
            </a:xfrm>
            <a:custGeom>
              <a:avLst/>
              <a:gdLst>
                <a:gd name="T0" fmla="*/ 0 w 404997"/>
                <a:gd name="T1" fmla="*/ 0 h 539991"/>
                <a:gd name="T2" fmla="*/ 404997 w 404997"/>
                <a:gd name="T3" fmla="*/ 539991 h 539991"/>
              </a:gdLst>
              <a:ahLst/>
              <a:cxnLst>
                <a:cxn ang="0">
                  <a:pos x="0" y="0"/>
                </a:cxn>
                <a:cxn ang="0">
                  <a:pos x="296996" y="0"/>
                </a:cxn>
                <a:cxn ang="0">
                  <a:pos x="404997" y="107988"/>
                </a:cxn>
                <a:cxn ang="0">
                  <a:pos x="404997" y="431991"/>
                </a:cxn>
                <a:cxn ang="0">
                  <a:pos x="296996" y="539991"/>
                </a:cxn>
                <a:cxn ang="0">
                  <a:pos x="0" y="539991"/>
                </a:cxn>
                <a:cxn ang="0">
                  <a:pos x="0" y="472491"/>
                </a:cxn>
                <a:cxn ang="0">
                  <a:pos x="229495" y="472491"/>
                </a:cxn>
                <a:cxn ang="0">
                  <a:pos x="337496" y="364490"/>
                </a:cxn>
                <a:cxn ang="0">
                  <a:pos x="337496" y="175501"/>
                </a:cxn>
                <a:cxn ang="0">
                  <a:pos x="229495" y="67501"/>
                </a:cxn>
                <a:cxn ang="0">
                  <a:pos x="0" y="67501"/>
                </a:cxn>
                <a:cxn ang="0">
                  <a:pos x="0" y="0"/>
                </a:cxn>
              </a:cxnLst>
              <a:rect l="T0" t="T1" r="T2" b="T3"/>
              <a:pathLst>
                <a:path w="404997" h="539991">
                  <a:moveTo>
                    <a:pt x="0" y="0"/>
                  </a:moveTo>
                  <a:lnTo>
                    <a:pt x="296996" y="0"/>
                  </a:lnTo>
                  <a:cubicBezTo>
                    <a:pt x="356648" y="0"/>
                    <a:pt x="404997" y="48349"/>
                    <a:pt x="404997" y="107988"/>
                  </a:cubicBezTo>
                  <a:lnTo>
                    <a:pt x="404997" y="431991"/>
                  </a:lnTo>
                  <a:cubicBezTo>
                    <a:pt x="404997" y="491642"/>
                    <a:pt x="356648" y="539991"/>
                    <a:pt x="296996" y="539991"/>
                  </a:cubicBezTo>
                  <a:lnTo>
                    <a:pt x="0" y="539991"/>
                  </a:lnTo>
                  <a:lnTo>
                    <a:pt x="0" y="472491"/>
                  </a:lnTo>
                  <a:lnTo>
                    <a:pt x="229495" y="472491"/>
                  </a:lnTo>
                  <a:cubicBezTo>
                    <a:pt x="289147" y="472491"/>
                    <a:pt x="337496" y="424142"/>
                    <a:pt x="337496" y="364490"/>
                  </a:cubicBezTo>
                  <a:lnTo>
                    <a:pt x="337496" y="175501"/>
                  </a:lnTo>
                  <a:cubicBezTo>
                    <a:pt x="337496" y="115850"/>
                    <a:pt x="289147" y="67501"/>
                    <a:pt x="229495" y="67501"/>
                  </a:cubicBezTo>
                  <a:lnTo>
                    <a:pt x="0" y="67501"/>
                  </a:lnTo>
                  <a:lnTo>
                    <a:pt x="0" y="0"/>
                  </a:lnTo>
                  <a:close/>
                </a:path>
              </a:pathLst>
            </a:custGeom>
            <a:solidFill>
              <a:srgbClr val="BFBFBF"/>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09" name="Shape 5209"/>
            <p:cNvSpPr>
              <a:spLocks/>
            </p:cNvSpPr>
            <p:nvPr/>
          </p:nvSpPr>
          <p:spPr bwMode="auto">
            <a:xfrm>
              <a:off x="1659738" y="297790"/>
              <a:ext cx="404997" cy="540004"/>
            </a:xfrm>
            <a:custGeom>
              <a:avLst/>
              <a:gdLst>
                <a:gd name="T0" fmla="*/ 0 w 404997"/>
                <a:gd name="T1" fmla="*/ 0 h 540004"/>
                <a:gd name="T2" fmla="*/ 404997 w 404997"/>
                <a:gd name="T3" fmla="*/ 540004 h 540004"/>
              </a:gdLst>
              <a:ahLst/>
              <a:cxnLst>
                <a:cxn ang="0">
                  <a:pos x="108001" y="0"/>
                </a:cxn>
                <a:cxn ang="0">
                  <a:pos x="404997" y="0"/>
                </a:cxn>
                <a:cxn ang="0">
                  <a:pos x="404997" y="67501"/>
                </a:cxn>
                <a:cxn ang="0">
                  <a:pos x="175501" y="67501"/>
                </a:cxn>
                <a:cxn ang="0">
                  <a:pos x="67500" y="175501"/>
                </a:cxn>
                <a:cxn ang="0">
                  <a:pos x="67500" y="364503"/>
                </a:cxn>
                <a:cxn ang="0">
                  <a:pos x="175501" y="472503"/>
                </a:cxn>
                <a:cxn ang="0">
                  <a:pos x="404997" y="472503"/>
                </a:cxn>
                <a:cxn ang="0">
                  <a:pos x="404997" y="540004"/>
                </a:cxn>
                <a:cxn ang="0">
                  <a:pos x="108001" y="540004"/>
                </a:cxn>
                <a:cxn ang="0">
                  <a:pos x="0" y="432003"/>
                </a:cxn>
                <a:cxn ang="0">
                  <a:pos x="0" y="108000"/>
                </a:cxn>
                <a:cxn ang="0">
                  <a:pos x="108001" y="0"/>
                </a:cxn>
              </a:cxnLst>
              <a:rect l="T0" t="T1" r="T2" b="T3"/>
              <a:pathLst>
                <a:path w="404997" h="540004">
                  <a:moveTo>
                    <a:pt x="108001" y="0"/>
                  </a:moveTo>
                  <a:lnTo>
                    <a:pt x="404997" y="0"/>
                  </a:lnTo>
                  <a:lnTo>
                    <a:pt x="404997" y="67501"/>
                  </a:lnTo>
                  <a:lnTo>
                    <a:pt x="175501" y="67501"/>
                  </a:lnTo>
                  <a:cubicBezTo>
                    <a:pt x="115849" y="67501"/>
                    <a:pt x="67500" y="115850"/>
                    <a:pt x="67500" y="175501"/>
                  </a:cubicBezTo>
                  <a:lnTo>
                    <a:pt x="67500" y="364503"/>
                  </a:lnTo>
                  <a:cubicBezTo>
                    <a:pt x="67500" y="424142"/>
                    <a:pt x="115849" y="472503"/>
                    <a:pt x="175501" y="472503"/>
                  </a:cubicBezTo>
                  <a:lnTo>
                    <a:pt x="404997" y="472503"/>
                  </a:lnTo>
                  <a:lnTo>
                    <a:pt x="404997" y="540004"/>
                  </a:lnTo>
                  <a:lnTo>
                    <a:pt x="108001" y="540004"/>
                  </a:lnTo>
                  <a:cubicBezTo>
                    <a:pt x="48349" y="540004"/>
                    <a:pt x="0" y="491642"/>
                    <a:pt x="0" y="432003"/>
                  </a:cubicBezTo>
                  <a:lnTo>
                    <a:pt x="0" y="108000"/>
                  </a:lnTo>
                  <a:cubicBezTo>
                    <a:pt x="0" y="48349"/>
                    <a:pt x="48349" y="0"/>
                    <a:pt x="108001" y="0"/>
                  </a:cubicBezTo>
                  <a:close/>
                </a:path>
              </a:pathLst>
            </a:custGeom>
            <a:solidFill>
              <a:srgbClr val="737473"/>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10" name="Shape 5210"/>
            <p:cNvSpPr>
              <a:spLocks/>
            </p:cNvSpPr>
            <p:nvPr/>
          </p:nvSpPr>
          <p:spPr bwMode="auto">
            <a:xfrm>
              <a:off x="2064734" y="297790"/>
              <a:ext cx="404997" cy="540004"/>
            </a:xfrm>
            <a:custGeom>
              <a:avLst/>
              <a:gdLst>
                <a:gd name="T0" fmla="*/ 0 w 404997"/>
                <a:gd name="T1" fmla="*/ 0 h 540004"/>
                <a:gd name="T2" fmla="*/ 404997 w 404997"/>
                <a:gd name="T3" fmla="*/ 540004 h 540004"/>
              </a:gdLst>
              <a:ahLst/>
              <a:cxnLst>
                <a:cxn ang="0">
                  <a:pos x="0" y="0"/>
                </a:cxn>
                <a:cxn ang="0">
                  <a:pos x="296996" y="0"/>
                </a:cxn>
                <a:cxn ang="0">
                  <a:pos x="404997" y="108000"/>
                </a:cxn>
                <a:cxn ang="0">
                  <a:pos x="404997" y="432003"/>
                </a:cxn>
                <a:cxn ang="0">
                  <a:pos x="296996" y="540004"/>
                </a:cxn>
                <a:cxn ang="0">
                  <a:pos x="0" y="540004"/>
                </a:cxn>
                <a:cxn ang="0">
                  <a:pos x="0" y="472503"/>
                </a:cxn>
                <a:cxn ang="0">
                  <a:pos x="229495" y="472503"/>
                </a:cxn>
                <a:cxn ang="0">
                  <a:pos x="337496" y="364503"/>
                </a:cxn>
                <a:cxn ang="0">
                  <a:pos x="337496" y="175501"/>
                </a:cxn>
                <a:cxn ang="0">
                  <a:pos x="229495" y="67501"/>
                </a:cxn>
                <a:cxn ang="0">
                  <a:pos x="0" y="67501"/>
                </a:cxn>
                <a:cxn ang="0">
                  <a:pos x="0" y="0"/>
                </a:cxn>
              </a:cxnLst>
              <a:rect l="T0" t="T1" r="T2" b="T3"/>
              <a:pathLst>
                <a:path w="404997" h="540004">
                  <a:moveTo>
                    <a:pt x="0" y="0"/>
                  </a:moveTo>
                  <a:lnTo>
                    <a:pt x="296996" y="0"/>
                  </a:lnTo>
                  <a:cubicBezTo>
                    <a:pt x="356648" y="0"/>
                    <a:pt x="404997" y="48349"/>
                    <a:pt x="404997" y="108000"/>
                  </a:cubicBezTo>
                  <a:lnTo>
                    <a:pt x="404997" y="432003"/>
                  </a:lnTo>
                  <a:cubicBezTo>
                    <a:pt x="404997" y="491642"/>
                    <a:pt x="356648" y="540004"/>
                    <a:pt x="296996" y="540004"/>
                  </a:cubicBezTo>
                  <a:lnTo>
                    <a:pt x="0" y="540004"/>
                  </a:lnTo>
                  <a:lnTo>
                    <a:pt x="0" y="472503"/>
                  </a:lnTo>
                  <a:lnTo>
                    <a:pt x="229495" y="472503"/>
                  </a:lnTo>
                  <a:cubicBezTo>
                    <a:pt x="289147" y="472503"/>
                    <a:pt x="337496" y="424142"/>
                    <a:pt x="337496" y="364503"/>
                  </a:cubicBezTo>
                  <a:lnTo>
                    <a:pt x="337496" y="175501"/>
                  </a:lnTo>
                  <a:cubicBezTo>
                    <a:pt x="337496" y="115850"/>
                    <a:pt x="289147" y="67501"/>
                    <a:pt x="229495" y="67501"/>
                  </a:cubicBezTo>
                  <a:lnTo>
                    <a:pt x="0" y="67501"/>
                  </a:lnTo>
                  <a:lnTo>
                    <a:pt x="0" y="0"/>
                  </a:lnTo>
                  <a:close/>
                </a:path>
              </a:pathLst>
            </a:custGeom>
            <a:solidFill>
              <a:srgbClr val="737473"/>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11" name="Shape 5211"/>
            <p:cNvSpPr>
              <a:spLocks/>
            </p:cNvSpPr>
            <p:nvPr/>
          </p:nvSpPr>
          <p:spPr bwMode="auto">
            <a:xfrm>
              <a:off x="2219325" y="138252"/>
              <a:ext cx="405003" cy="539991"/>
            </a:xfrm>
            <a:custGeom>
              <a:avLst/>
              <a:gdLst>
                <a:gd name="T0" fmla="*/ 0 w 405003"/>
                <a:gd name="T1" fmla="*/ 0 h 539991"/>
                <a:gd name="T2" fmla="*/ 405003 w 405003"/>
                <a:gd name="T3" fmla="*/ 539991 h 539991"/>
              </a:gdLst>
              <a:ahLst/>
              <a:cxnLst>
                <a:cxn ang="0">
                  <a:pos x="108001" y="0"/>
                </a:cxn>
                <a:cxn ang="0">
                  <a:pos x="405003" y="0"/>
                </a:cxn>
                <a:cxn ang="0">
                  <a:pos x="405003" y="67501"/>
                </a:cxn>
                <a:cxn ang="0">
                  <a:pos x="175501" y="67501"/>
                </a:cxn>
                <a:cxn ang="0">
                  <a:pos x="67501" y="175501"/>
                </a:cxn>
                <a:cxn ang="0">
                  <a:pos x="67501" y="364490"/>
                </a:cxn>
                <a:cxn ang="0">
                  <a:pos x="175501" y="472491"/>
                </a:cxn>
                <a:cxn ang="0">
                  <a:pos x="405003" y="472491"/>
                </a:cxn>
                <a:cxn ang="0">
                  <a:pos x="405003" y="539991"/>
                </a:cxn>
                <a:cxn ang="0">
                  <a:pos x="108001" y="539991"/>
                </a:cxn>
                <a:cxn ang="0">
                  <a:pos x="0" y="431991"/>
                </a:cxn>
                <a:cxn ang="0">
                  <a:pos x="0" y="107988"/>
                </a:cxn>
                <a:cxn ang="0">
                  <a:pos x="108001" y="0"/>
                </a:cxn>
              </a:cxnLst>
              <a:rect l="T0" t="T1" r="T2" b="T3"/>
              <a:pathLst>
                <a:path w="405003" h="539991">
                  <a:moveTo>
                    <a:pt x="108001" y="0"/>
                  </a:moveTo>
                  <a:lnTo>
                    <a:pt x="405003" y="0"/>
                  </a:lnTo>
                  <a:lnTo>
                    <a:pt x="405003" y="67501"/>
                  </a:lnTo>
                  <a:lnTo>
                    <a:pt x="175501" y="67501"/>
                  </a:lnTo>
                  <a:cubicBezTo>
                    <a:pt x="115850" y="67501"/>
                    <a:pt x="67501" y="115850"/>
                    <a:pt x="67501" y="175501"/>
                  </a:cubicBezTo>
                  <a:lnTo>
                    <a:pt x="67501" y="364490"/>
                  </a:lnTo>
                  <a:cubicBezTo>
                    <a:pt x="67501" y="424142"/>
                    <a:pt x="115850" y="472491"/>
                    <a:pt x="175501" y="472491"/>
                  </a:cubicBezTo>
                  <a:lnTo>
                    <a:pt x="405003" y="472491"/>
                  </a:lnTo>
                  <a:lnTo>
                    <a:pt x="405003" y="539991"/>
                  </a:lnTo>
                  <a:lnTo>
                    <a:pt x="108001" y="539991"/>
                  </a:lnTo>
                  <a:cubicBezTo>
                    <a:pt x="48362" y="539991"/>
                    <a:pt x="0" y="491642"/>
                    <a:pt x="0" y="431991"/>
                  </a:cubicBezTo>
                  <a:lnTo>
                    <a:pt x="0" y="107988"/>
                  </a:lnTo>
                  <a:cubicBezTo>
                    <a:pt x="0" y="48349"/>
                    <a:pt x="48362" y="0"/>
                    <a:pt x="108001" y="0"/>
                  </a:cubicBezTo>
                  <a:close/>
                </a:path>
              </a:pathLst>
            </a:custGeom>
            <a:solidFill>
              <a:srgbClr val="737473"/>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5212" name="Shape 5212"/>
            <p:cNvSpPr>
              <a:spLocks/>
            </p:cNvSpPr>
            <p:nvPr/>
          </p:nvSpPr>
          <p:spPr bwMode="auto">
            <a:xfrm>
              <a:off x="2624328" y="138252"/>
              <a:ext cx="405003" cy="539991"/>
            </a:xfrm>
            <a:custGeom>
              <a:avLst/>
              <a:gdLst>
                <a:gd name="T0" fmla="*/ 0 w 405003"/>
                <a:gd name="T1" fmla="*/ 0 h 539991"/>
                <a:gd name="T2" fmla="*/ 405003 w 405003"/>
                <a:gd name="T3" fmla="*/ 539991 h 539991"/>
              </a:gdLst>
              <a:ahLst/>
              <a:cxnLst>
                <a:cxn ang="0">
                  <a:pos x="0" y="0"/>
                </a:cxn>
                <a:cxn ang="0">
                  <a:pos x="297002" y="0"/>
                </a:cxn>
                <a:cxn ang="0">
                  <a:pos x="405003" y="107988"/>
                </a:cxn>
                <a:cxn ang="0">
                  <a:pos x="405003" y="431991"/>
                </a:cxn>
                <a:cxn ang="0">
                  <a:pos x="297002" y="539991"/>
                </a:cxn>
                <a:cxn ang="0">
                  <a:pos x="0" y="539991"/>
                </a:cxn>
                <a:cxn ang="0">
                  <a:pos x="0" y="472491"/>
                </a:cxn>
                <a:cxn ang="0">
                  <a:pos x="229502" y="472491"/>
                </a:cxn>
                <a:cxn ang="0">
                  <a:pos x="337502" y="364490"/>
                </a:cxn>
                <a:cxn ang="0">
                  <a:pos x="337502" y="175501"/>
                </a:cxn>
                <a:cxn ang="0">
                  <a:pos x="229502" y="67501"/>
                </a:cxn>
                <a:cxn ang="0">
                  <a:pos x="0" y="67501"/>
                </a:cxn>
                <a:cxn ang="0">
                  <a:pos x="0" y="0"/>
                </a:cxn>
              </a:cxnLst>
              <a:rect l="T0" t="T1" r="T2" b="T3"/>
              <a:pathLst>
                <a:path w="405003" h="539991">
                  <a:moveTo>
                    <a:pt x="0" y="0"/>
                  </a:moveTo>
                  <a:lnTo>
                    <a:pt x="297002" y="0"/>
                  </a:lnTo>
                  <a:cubicBezTo>
                    <a:pt x="356641" y="0"/>
                    <a:pt x="405003" y="48349"/>
                    <a:pt x="405003" y="107988"/>
                  </a:cubicBezTo>
                  <a:lnTo>
                    <a:pt x="405003" y="431991"/>
                  </a:lnTo>
                  <a:cubicBezTo>
                    <a:pt x="405003" y="491642"/>
                    <a:pt x="356641" y="539991"/>
                    <a:pt x="297002" y="539991"/>
                  </a:cubicBezTo>
                  <a:lnTo>
                    <a:pt x="0" y="539991"/>
                  </a:lnTo>
                  <a:lnTo>
                    <a:pt x="0" y="472491"/>
                  </a:lnTo>
                  <a:lnTo>
                    <a:pt x="229502" y="472491"/>
                  </a:lnTo>
                  <a:cubicBezTo>
                    <a:pt x="289154" y="472491"/>
                    <a:pt x="337502" y="424142"/>
                    <a:pt x="337502" y="364490"/>
                  </a:cubicBezTo>
                  <a:lnTo>
                    <a:pt x="337502" y="175501"/>
                  </a:lnTo>
                  <a:cubicBezTo>
                    <a:pt x="337502" y="115850"/>
                    <a:pt x="289154" y="67501"/>
                    <a:pt x="229502" y="67501"/>
                  </a:cubicBezTo>
                  <a:lnTo>
                    <a:pt x="0" y="67501"/>
                  </a:lnTo>
                  <a:lnTo>
                    <a:pt x="0" y="0"/>
                  </a:lnTo>
                  <a:close/>
                </a:path>
              </a:pathLst>
            </a:custGeom>
            <a:solidFill>
              <a:srgbClr val="737473"/>
            </a:solidFill>
            <a:ln w="0">
              <a:noFill/>
              <a:miter lim="127000"/>
              <a:headEnd/>
              <a:tailEnd/>
            </a:ln>
          </p:spPr>
          <p:txBody>
            <a:bodyPr vert="horz" wrap="square" lIns="91440" tIns="45720" rIns="91440" bIns="45720" numCol="1" anchor="t" anchorCtr="0" compatLnSpc="1">
              <a:prstTxWarp prst="textNoShape">
                <a:avLst/>
              </a:prstTxWarp>
            </a:bodyPr>
            <a:lstStyle/>
            <a:p>
              <a:endParaRPr lang="tr-TR"/>
            </a:p>
          </p:txBody>
        </p:sp>
        <p:sp>
          <p:nvSpPr>
            <p:cNvPr id="100054" name="Shape 100054"/>
            <p:cNvSpPr>
              <a:spLocks/>
            </p:cNvSpPr>
            <p:nvPr/>
          </p:nvSpPr>
          <p:spPr bwMode="auto">
            <a:xfrm>
              <a:off x="1854556" y="763295"/>
              <a:ext cx="67424" cy="113487"/>
            </a:xfrm>
            <a:custGeom>
              <a:avLst/>
              <a:gdLst>
                <a:gd name="T0" fmla="*/ 0 w 67424"/>
                <a:gd name="T1" fmla="*/ 0 h 113487"/>
                <a:gd name="T2" fmla="*/ 67424 w 67424"/>
                <a:gd name="T3" fmla="*/ 0 h 113487"/>
                <a:gd name="T4" fmla="*/ 67424 w 67424"/>
                <a:gd name="T5" fmla="*/ 113487 h 113487"/>
                <a:gd name="T6" fmla="*/ 0 w 67424"/>
                <a:gd name="T7" fmla="*/ 113487 h 113487"/>
                <a:gd name="T8" fmla="*/ 0 w 67424"/>
                <a:gd name="T9" fmla="*/ 0 h 113487"/>
                <a:gd name="T10" fmla="*/ 0 w 67424"/>
                <a:gd name="T11" fmla="*/ 0 h 113487"/>
                <a:gd name="T12" fmla="*/ 67424 w 67424"/>
                <a:gd name="T13" fmla="*/ 113487 h 113487"/>
              </a:gdLst>
              <a:ahLst/>
              <a:cxnLst>
                <a:cxn ang="0">
                  <a:pos x="T0" y="T1"/>
                </a:cxn>
                <a:cxn ang="0">
                  <a:pos x="T2" y="T3"/>
                </a:cxn>
                <a:cxn ang="0">
                  <a:pos x="T4" y="T5"/>
                </a:cxn>
                <a:cxn ang="0">
                  <a:pos x="T6" y="T7"/>
                </a:cxn>
                <a:cxn ang="0">
                  <a:pos x="T8" y="T9"/>
                </a:cxn>
              </a:cxnLst>
              <a:rect l="T10" t="T11" r="T12" b="T13"/>
              <a:pathLst>
                <a:path w="67424" h="113487">
                  <a:moveTo>
                    <a:pt x="0" y="0"/>
                  </a:moveTo>
                  <a:lnTo>
                    <a:pt x="67424" y="0"/>
                  </a:lnTo>
                  <a:lnTo>
                    <a:pt x="67424" y="113487"/>
                  </a:lnTo>
                  <a:lnTo>
                    <a:pt x="0" y="113487"/>
                  </a:lnTo>
                  <a:lnTo>
                    <a:pt x="0" y="0"/>
                  </a:lnTo>
                </a:path>
              </a:pathLst>
            </a:custGeom>
            <a:solidFill>
              <a:srgbClr val="BFBFBF"/>
            </a:solidFill>
            <a:ln w="25">
              <a:solidFill>
                <a:srgbClr val="BFBFBF"/>
              </a:solidFill>
              <a:miter lim="100000"/>
              <a:headEnd/>
              <a:tailEnd/>
            </a:ln>
          </p:spPr>
          <p:txBody>
            <a:bodyPr vert="horz" wrap="square" lIns="91440" tIns="45720" rIns="91440" bIns="45720" numCol="1" anchor="t" anchorCtr="0" compatLnSpc="1">
              <a:prstTxWarp prst="textNoShape">
                <a:avLst/>
              </a:prstTxWarp>
            </a:bodyPr>
            <a:lstStyle/>
            <a:p>
              <a:endParaRPr lang="tr-TR"/>
            </a:p>
          </p:txBody>
        </p:sp>
        <p:sp>
          <p:nvSpPr>
            <p:cNvPr id="5214" name="Shape 5214"/>
            <p:cNvSpPr>
              <a:spLocks/>
            </p:cNvSpPr>
            <p:nvPr/>
          </p:nvSpPr>
          <p:spPr bwMode="auto">
            <a:xfrm>
              <a:off x="547688" y="743090"/>
              <a:ext cx="405003" cy="539991"/>
            </a:xfrm>
            <a:custGeom>
              <a:avLst/>
              <a:gdLst>
                <a:gd name="T0" fmla="*/ 0 w 405003"/>
                <a:gd name="T1" fmla="*/ 0 h 539991"/>
                <a:gd name="T2" fmla="*/ 405003 w 405003"/>
                <a:gd name="T3" fmla="*/ 539991 h 539991"/>
              </a:gdLst>
              <a:ahLst/>
              <a:cxnLst>
                <a:cxn ang="0">
                  <a:pos x="108001" y="0"/>
                </a:cxn>
                <a:cxn ang="0">
                  <a:pos x="405003" y="0"/>
                </a:cxn>
                <a:cxn ang="0">
                  <a:pos x="405003" y="67501"/>
                </a:cxn>
                <a:cxn ang="0">
                  <a:pos x="175501" y="67501"/>
                </a:cxn>
                <a:cxn ang="0">
                  <a:pos x="67501" y="175501"/>
                </a:cxn>
                <a:cxn ang="0">
                  <a:pos x="67501" y="364490"/>
                </a:cxn>
                <a:cxn ang="0">
                  <a:pos x="175501" y="472491"/>
                </a:cxn>
                <a:cxn ang="0">
                  <a:pos x="405003" y="472491"/>
                </a:cxn>
                <a:cxn ang="0">
                  <a:pos x="405003" y="539991"/>
                </a:cxn>
                <a:cxn ang="0">
                  <a:pos x="108001" y="539991"/>
                </a:cxn>
                <a:cxn ang="0">
                  <a:pos x="0" y="431990"/>
                </a:cxn>
                <a:cxn ang="0">
                  <a:pos x="0" y="107988"/>
                </a:cxn>
                <a:cxn ang="0">
                  <a:pos x="108001" y="0"/>
                </a:cxn>
              </a:cxnLst>
              <a:rect l="T0" t="T1" r="T2" b="T3"/>
              <a:pathLst>
                <a:path w="405003" h="539991">
                  <a:moveTo>
                    <a:pt x="108001" y="0"/>
                  </a:moveTo>
                  <a:lnTo>
                    <a:pt x="405003" y="0"/>
                  </a:lnTo>
                  <a:lnTo>
                    <a:pt x="405003" y="67501"/>
                  </a:lnTo>
                  <a:lnTo>
                    <a:pt x="175501" y="67501"/>
                  </a:lnTo>
                  <a:cubicBezTo>
                    <a:pt x="115849" y="67501"/>
                    <a:pt x="67501" y="115850"/>
                    <a:pt x="67501" y="175501"/>
                  </a:cubicBezTo>
                  <a:lnTo>
                    <a:pt x="67501" y="364490"/>
                  </a:lnTo>
                  <a:cubicBezTo>
                    <a:pt x="67501" y="424142"/>
                    <a:pt x="115849" y="472491"/>
                    <a:pt x="175501" y="472491"/>
                  </a:cubicBezTo>
                  <a:lnTo>
                    <a:pt x="405003" y="472491"/>
                  </a:lnTo>
                  <a:lnTo>
                    <a:pt x="405003" y="539991"/>
                  </a:lnTo>
                  <a:lnTo>
                    <a:pt x="108001" y="539991"/>
                  </a:lnTo>
                  <a:cubicBezTo>
                    <a:pt x="48362" y="539991"/>
                    <a:pt x="0" y="491642"/>
                    <a:pt x="0" y="431990"/>
                  </a:cubicBezTo>
                  <a:lnTo>
                    <a:pt x="0" y="107988"/>
                  </a:lnTo>
                  <a:cubicBezTo>
                    <a:pt x="0" y="48349"/>
                    <a:pt x="48362" y="0"/>
                    <a:pt x="108001" y="0"/>
                  </a:cubicBezTo>
                  <a:close/>
                </a:path>
              </a:pathLst>
            </a:custGeom>
            <a:solidFill>
              <a:srgbClr val="737473"/>
            </a:solidFill>
            <a:ln w="0">
              <a:noFill/>
              <a:miter lim="100000"/>
              <a:headEnd/>
              <a:tailEnd/>
            </a:ln>
          </p:spPr>
          <p:txBody>
            <a:bodyPr vert="horz" wrap="square" lIns="91440" tIns="45720" rIns="91440" bIns="45720" numCol="1" anchor="t" anchorCtr="0" compatLnSpc="1">
              <a:prstTxWarp prst="textNoShape">
                <a:avLst/>
              </a:prstTxWarp>
            </a:bodyPr>
            <a:lstStyle/>
            <a:p>
              <a:endParaRPr lang="tr-TR"/>
            </a:p>
          </p:txBody>
        </p:sp>
        <p:sp>
          <p:nvSpPr>
            <p:cNvPr id="5215" name="Shape 5215"/>
            <p:cNvSpPr>
              <a:spLocks/>
            </p:cNvSpPr>
            <p:nvPr/>
          </p:nvSpPr>
          <p:spPr bwMode="auto">
            <a:xfrm>
              <a:off x="952691" y="743090"/>
              <a:ext cx="405003" cy="539991"/>
            </a:xfrm>
            <a:custGeom>
              <a:avLst/>
              <a:gdLst>
                <a:gd name="T0" fmla="*/ 0 w 405003"/>
                <a:gd name="T1" fmla="*/ 0 h 539991"/>
                <a:gd name="T2" fmla="*/ 405003 w 405003"/>
                <a:gd name="T3" fmla="*/ 539991 h 539991"/>
              </a:gdLst>
              <a:ahLst/>
              <a:cxnLst>
                <a:cxn ang="0">
                  <a:pos x="0" y="0"/>
                </a:cxn>
                <a:cxn ang="0">
                  <a:pos x="297002" y="0"/>
                </a:cxn>
                <a:cxn ang="0">
                  <a:pos x="405003" y="107988"/>
                </a:cxn>
                <a:cxn ang="0">
                  <a:pos x="405003" y="431990"/>
                </a:cxn>
                <a:cxn ang="0">
                  <a:pos x="297002" y="539991"/>
                </a:cxn>
                <a:cxn ang="0">
                  <a:pos x="0" y="539991"/>
                </a:cxn>
                <a:cxn ang="0">
                  <a:pos x="0" y="472491"/>
                </a:cxn>
                <a:cxn ang="0">
                  <a:pos x="229502" y="472491"/>
                </a:cxn>
                <a:cxn ang="0">
                  <a:pos x="337502" y="364490"/>
                </a:cxn>
                <a:cxn ang="0">
                  <a:pos x="337502" y="175501"/>
                </a:cxn>
                <a:cxn ang="0">
                  <a:pos x="229502" y="67501"/>
                </a:cxn>
                <a:cxn ang="0">
                  <a:pos x="0" y="67501"/>
                </a:cxn>
                <a:cxn ang="0">
                  <a:pos x="0" y="0"/>
                </a:cxn>
              </a:cxnLst>
              <a:rect l="T0" t="T1" r="T2" b="T3"/>
              <a:pathLst>
                <a:path w="405003" h="539991">
                  <a:moveTo>
                    <a:pt x="0" y="0"/>
                  </a:moveTo>
                  <a:lnTo>
                    <a:pt x="297002" y="0"/>
                  </a:lnTo>
                  <a:cubicBezTo>
                    <a:pt x="356641" y="0"/>
                    <a:pt x="405003" y="48349"/>
                    <a:pt x="405003" y="107988"/>
                  </a:cubicBezTo>
                  <a:lnTo>
                    <a:pt x="405003" y="431990"/>
                  </a:lnTo>
                  <a:cubicBezTo>
                    <a:pt x="405003" y="491642"/>
                    <a:pt x="356641" y="539991"/>
                    <a:pt x="297002" y="539991"/>
                  </a:cubicBezTo>
                  <a:lnTo>
                    <a:pt x="0" y="539991"/>
                  </a:lnTo>
                  <a:lnTo>
                    <a:pt x="0" y="472491"/>
                  </a:lnTo>
                  <a:lnTo>
                    <a:pt x="229502" y="472491"/>
                  </a:lnTo>
                  <a:cubicBezTo>
                    <a:pt x="289153" y="472491"/>
                    <a:pt x="337502" y="424142"/>
                    <a:pt x="337502" y="364490"/>
                  </a:cubicBezTo>
                  <a:lnTo>
                    <a:pt x="337502" y="175501"/>
                  </a:lnTo>
                  <a:cubicBezTo>
                    <a:pt x="337502" y="115850"/>
                    <a:pt x="289153" y="67501"/>
                    <a:pt x="229502" y="67501"/>
                  </a:cubicBezTo>
                  <a:lnTo>
                    <a:pt x="0" y="67501"/>
                  </a:lnTo>
                  <a:lnTo>
                    <a:pt x="0" y="0"/>
                  </a:lnTo>
                  <a:close/>
                </a:path>
              </a:pathLst>
            </a:custGeom>
            <a:solidFill>
              <a:srgbClr val="737473"/>
            </a:solidFill>
            <a:ln w="0">
              <a:noFill/>
              <a:miter lim="100000"/>
              <a:headEnd/>
              <a:tailEnd/>
            </a:ln>
          </p:spPr>
          <p:txBody>
            <a:bodyPr vert="horz" wrap="square" lIns="91440" tIns="45720" rIns="91440" bIns="45720" numCol="1" anchor="t" anchorCtr="0" compatLnSpc="1">
              <a:prstTxWarp prst="textNoShape">
                <a:avLst/>
              </a:prstTxWarp>
            </a:bodyPr>
            <a:lstStyle/>
            <a:p>
              <a:endParaRPr lang="tr-TR"/>
            </a:p>
          </p:txBody>
        </p:sp>
        <p:sp>
          <p:nvSpPr>
            <p:cNvPr id="100055" name="Shape 100055"/>
            <p:cNvSpPr>
              <a:spLocks/>
            </p:cNvSpPr>
            <p:nvPr/>
          </p:nvSpPr>
          <p:spPr bwMode="auto">
            <a:xfrm>
              <a:off x="1112012" y="715683"/>
              <a:ext cx="67424" cy="113487"/>
            </a:xfrm>
            <a:custGeom>
              <a:avLst/>
              <a:gdLst>
                <a:gd name="T0" fmla="*/ 0 w 67424"/>
                <a:gd name="T1" fmla="*/ 0 h 113487"/>
                <a:gd name="T2" fmla="*/ 67424 w 67424"/>
                <a:gd name="T3" fmla="*/ 0 h 113487"/>
                <a:gd name="T4" fmla="*/ 67424 w 67424"/>
                <a:gd name="T5" fmla="*/ 113487 h 113487"/>
                <a:gd name="T6" fmla="*/ 0 w 67424"/>
                <a:gd name="T7" fmla="*/ 113487 h 113487"/>
                <a:gd name="T8" fmla="*/ 0 w 67424"/>
                <a:gd name="T9" fmla="*/ 0 h 113487"/>
                <a:gd name="T10" fmla="*/ 0 w 67424"/>
                <a:gd name="T11" fmla="*/ 0 h 113487"/>
                <a:gd name="T12" fmla="*/ 67424 w 67424"/>
                <a:gd name="T13" fmla="*/ 113487 h 113487"/>
              </a:gdLst>
              <a:ahLst/>
              <a:cxnLst>
                <a:cxn ang="0">
                  <a:pos x="T0" y="T1"/>
                </a:cxn>
                <a:cxn ang="0">
                  <a:pos x="T2" y="T3"/>
                </a:cxn>
                <a:cxn ang="0">
                  <a:pos x="T4" y="T5"/>
                </a:cxn>
                <a:cxn ang="0">
                  <a:pos x="T6" y="T7"/>
                </a:cxn>
                <a:cxn ang="0">
                  <a:pos x="T8" y="T9"/>
                </a:cxn>
              </a:cxnLst>
              <a:rect l="T10" t="T11" r="T12" b="T13"/>
              <a:pathLst>
                <a:path w="67424" h="113487">
                  <a:moveTo>
                    <a:pt x="0" y="0"/>
                  </a:moveTo>
                  <a:lnTo>
                    <a:pt x="67424" y="0"/>
                  </a:lnTo>
                  <a:lnTo>
                    <a:pt x="67424" y="113487"/>
                  </a:lnTo>
                  <a:lnTo>
                    <a:pt x="0" y="113487"/>
                  </a:lnTo>
                  <a:lnTo>
                    <a:pt x="0" y="0"/>
                  </a:lnTo>
                </a:path>
              </a:pathLst>
            </a:custGeom>
            <a:solidFill>
              <a:srgbClr val="BFBFBF"/>
            </a:solidFill>
            <a:ln w="25">
              <a:solidFill>
                <a:srgbClr val="BFBFBF"/>
              </a:solidFill>
              <a:miter lim="100000"/>
              <a:headEnd/>
              <a:tailEnd/>
            </a:ln>
          </p:spPr>
          <p:txBody>
            <a:bodyPr vert="horz" wrap="square" lIns="91440" tIns="45720" rIns="91440" bIns="45720" numCol="1" anchor="t" anchorCtr="0" compatLnSpc="1">
              <a:prstTxWarp prst="textNoShape">
                <a:avLst/>
              </a:prstTxWarp>
            </a:bodyPr>
            <a:lstStyle/>
            <a:p>
              <a:endParaRPr lang="tr-TR"/>
            </a:p>
          </p:txBody>
        </p:sp>
        <p:sp>
          <p:nvSpPr>
            <p:cNvPr id="100056" name="Shape 100056"/>
            <p:cNvSpPr>
              <a:spLocks/>
            </p:cNvSpPr>
            <p:nvPr/>
          </p:nvSpPr>
          <p:spPr bwMode="auto">
            <a:xfrm>
              <a:off x="742493" y="1191234"/>
              <a:ext cx="67412" cy="113487"/>
            </a:xfrm>
            <a:custGeom>
              <a:avLst/>
              <a:gdLst>
                <a:gd name="T0" fmla="*/ 0 w 67412"/>
                <a:gd name="T1" fmla="*/ 0 h 113487"/>
                <a:gd name="T2" fmla="*/ 67412 w 67412"/>
                <a:gd name="T3" fmla="*/ 0 h 113487"/>
                <a:gd name="T4" fmla="*/ 67412 w 67412"/>
                <a:gd name="T5" fmla="*/ 113487 h 113487"/>
                <a:gd name="T6" fmla="*/ 0 w 67412"/>
                <a:gd name="T7" fmla="*/ 113487 h 113487"/>
                <a:gd name="T8" fmla="*/ 0 w 67412"/>
                <a:gd name="T9" fmla="*/ 0 h 113487"/>
                <a:gd name="T10" fmla="*/ 0 w 67412"/>
                <a:gd name="T11" fmla="*/ 0 h 113487"/>
                <a:gd name="T12" fmla="*/ 67412 w 67412"/>
                <a:gd name="T13" fmla="*/ 113487 h 113487"/>
              </a:gdLst>
              <a:ahLst/>
              <a:cxnLst>
                <a:cxn ang="0">
                  <a:pos x="T0" y="T1"/>
                </a:cxn>
                <a:cxn ang="0">
                  <a:pos x="T2" y="T3"/>
                </a:cxn>
                <a:cxn ang="0">
                  <a:pos x="T4" y="T5"/>
                </a:cxn>
                <a:cxn ang="0">
                  <a:pos x="T6" y="T7"/>
                </a:cxn>
                <a:cxn ang="0">
                  <a:pos x="T8" y="T9"/>
                </a:cxn>
              </a:cxnLst>
              <a:rect l="T10" t="T11" r="T12" b="T13"/>
              <a:pathLst>
                <a:path w="67412" h="113487">
                  <a:moveTo>
                    <a:pt x="0" y="0"/>
                  </a:moveTo>
                  <a:lnTo>
                    <a:pt x="67412" y="0"/>
                  </a:lnTo>
                  <a:lnTo>
                    <a:pt x="67412" y="113487"/>
                  </a:lnTo>
                  <a:lnTo>
                    <a:pt x="0" y="113487"/>
                  </a:lnTo>
                  <a:lnTo>
                    <a:pt x="0" y="0"/>
                  </a:lnTo>
                </a:path>
              </a:pathLst>
            </a:custGeom>
            <a:solidFill>
              <a:srgbClr val="BFBFBF"/>
            </a:solidFill>
            <a:ln w="25">
              <a:solidFill>
                <a:srgbClr val="BFBFBF"/>
              </a:solidFill>
              <a:miter lim="100000"/>
              <a:headEnd/>
              <a:tailEnd/>
            </a:ln>
          </p:spPr>
          <p:txBody>
            <a:bodyPr vert="horz" wrap="square" lIns="91440" tIns="45720" rIns="91440" bIns="45720" numCol="1" anchor="t" anchorCtr="0" compatLnSpc="1">
              <a:prstTxWarp prst="textNoShape">
                <a:avLst/>
              </a:prstTxWarp>
            </a:bodyPr>
            <a:lstStyle/>
            <a:p>
              <a:endParaRPr lang="tr-TR"/>
            </a:p>
          </p:txBody>
        </p:sp>
        <p:sp>
          <p:nvSpPr>
            <p:cNvPr id="5219" name="Rectangle 5219"/>
            <p:cNvSpPr>
              <a:spLocks noChangeArrowheads="1"/>
            </p:cNvSpPr>
            <p:nvPr/>
          </p:nvSpPr>
          <p:spPr bwMode="auto">
            <a:xfrm>
              <a:off x="2551016" y="707319"/>
              <a:ext cx="706767" cy="1462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181717"/>
                  </a:solidFill>
                  <a:effectLst/>
                  <a:latin typeface="Arial" pitchFamily="34" charset="0"/>
                  <a:ea typeface="Arial" pitchFamily="34" charset="0"/>
                  <a:cs typeface="Arial" pitchFamily="34" charset="0"/>
                </a:rPr>
                <a:t>HASTANE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220" name="Rectangle 5220"/>
            <p:cNvSpPr>
              <a:spLocks noChangeArrowheads="1"/>
            </p:cNvSpPr>
            <p:nvPr/>
          </p:nvSpPr>
          <p:spPr bwMode="auto">
            <a:xfrm>
              <a:off x="2008925" y="884149"/>
              <a:ext cx="721340" cy="71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181717"/>
                  </a:solidFill>
                  <a:effectLst/>
                  <a:latin typeface="Arial" pitchFamily="34" charset="0"/>
                  <a:ea typeface="Arial" pitchFamily="34" charset="0"/>
                  <a:cs typeface="Arial" pitchFamily="34" charset="0"/>
                </a:rPr>
                <a:t>KURTARMA HİZMETLERİ</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221" name="Rectangle 5221"/>
            <p:cNvSpPr>
              <a:spLocks noChangeArrowheads="1"/>
            </p:cNvSpPr>
            <p:nvPr/>
          </p:nvSpPr>
          <p:spPr bwMode="auto">
            <a:xfrm>
              <a:off x="1420291" y="1104012"/>
              <a:ext cx="807859" cy="1462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181717"/>
                  </a:solidFill>
                  <a:effectLst/>
                  <a:latin typeface="Arial" pitchFamily="34" charset="0"/>
                  <a:ea typeface="Arial" pitchFamily="34" charset="0"/>
                  <a:cs typeface="Arial" pitchFamily="34" charset="0"/>
                </a:rPr>
                <a:t>İLKYARDIM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223" name="Rectangle 5223"/>
            <p:cNvSpPr>
              <a:spLocks noChangeArrowheads="1"/>
            </p:cNvSpPr>
            <p:nvPr/>
          </p:nvSpPr>
          <p:spPr bwMode="auto">
            <a:xfrm>
              <a:off x="867582" y="1329446"/>
              <a:ext cx="1013793" cy="1462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181717"/>
                  </a:solidFill>
                  <a:effectLst/>
                  <a:latin typeface="Arial" pitchFamily="34" charset="0"/>
                  <a:ea typeface="Arial" pitchFamily="34" charset="0"/>
                  <a:cs typeface="Arial" pitchFamily="34" charset="0"/>
                </a:rPr>
                <a:t>İMDAT ÇAĞRISI / ACİL ÖNLEMLER</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pic>
        <p:nvPicPr>
          <p:cNvPr id="2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9" name="2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7" name="26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KAZAYA MÜDAHALE</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30"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31" name="19 İçerik Yer Tutucusu"/>
          <p:cNvSpPr txBox="1">
            <a:spLocks/>
          </p:cNvSpPr>
          <p:nvPr/>
        </p:nvSpPr>
        <p:spPr>
          <a:xfrm>
            <a:off x="428596" y="1428736"/>
            <a:ext cx="835824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İLK YARDIM ÖNLEMLERİ, KURTARMA ZİNCİRİNİ İZLEYEREK GERÇEKLEŞTİRİLİR</a:t>
            </a: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OKSİJEN TÜPÜ KULLANIMI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9"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Oksijen tüpü, hasta kişinin oksijen miktarında eksilme “</a:t>
            </a:r>
            <a:r>
              <a:rPr lang="tr-TR" sz="2000" b="1" dirty="0" err="1">
                <a:solidFill>
                  <a:srgbClr val="CD1D25"/>
                </a:solidFill>
                <a:latin typeface="Arial" pitchFamily="34" charset="0"/>
                <a:cs typeface="Arial" pitchFamily="34" charset="0"/>
              </a:rPr>
              <a:t>hipoksi</a:t>
            </a:r>
            <a:r>
              <a:rPr lang="tr-TR" sz="2000" b="1" dirty="0">
                <a:solidFill>
                  <a:srgbClr val="CD1D25"/>
                </a:solidFill>
                <a:latin typeface="Arial" pitchFamily="34" charset="0"/>
                <a:cs typeface="Arial" pitchFamily="34" charset="0"/>
              </a:rPr>
              <a:t>” söz konusu olduğu zamanlarda kullanılır</a:t>
            </a:r>
          </a:p>
          <a:p>
            <a:pPr marL="365760" indent="-256032" algn="ctr">
              <a:spcBef>
                <a:spcPts val="400"/>
              </a:spcBef>
              <a:buClr>
                <a:schemeClr val="accent1"/>
              </a:buClr>
              <a:buSzPct val="68000"/>
              <a:defRPr/>
            </a:pPr>
            <a:endParaRPr lang="tr-TR" sz="2000" dirty="0">
              <a:latin typeface="Arial" pitchFamily="34" charset="0"/>
              <a:cs typeface="Arial" pitchFamily="34" charset="0"/>
            </a:endParaRPr>
          </a:p>
        </p:txBody>
      </p:sp>
      <p:pic>
        <p:nvPicPr>
          <p:cNvPr id="21" name="Picture 2" descr="C:\Users\Metin\Desktop\TSSF SUNUM ÇALIŞMASI\DONELER\5c97bf6ab4dfdf8d51cf47c37fec0b26.jpg"/>
          <p:cNvPicPr>
            <a:picLocks noChangeAspect="1" noChangeArrowheads="1"/>
          </p:cNvPicPr>
          <p:nvPr/>
        </p:nvPicPr>
        <p:blipFill>
          <a:blip r:embed="rId4"/>
          <a:srcRect/>
          <a:stretch>
            <a:fillRect/>
          </a:stretch>
        </p:blipFill>
        <p:spPr bwMode="auto">
          <a:xfrm>
            <a:off x="1285872" y="2500326"/>
            <a:ext cx="28575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2099" name="Picture 3" descr="C:\Users\Metin\Desktop\TSSF SUNUM ÇALIŞMASI\pr_01_251.jpg"/>
          <p:cNvPicPr>
            <a:picLocks noChangeAspect="1" noChangeArrowheads="1"/>
          </p:cNvPicPr>
          <p:nvPr/>
        </p:nvPicPr>
        <p:blipFill>
          <a:blip r:embed="rId5"/>
          <a:srcRect/>
          <a:stretch>
            <a:fillRect/>
          </a:stretch>
        </p:blipFill>
        <p:spPr bwMode="auto">
          <a:xfrm>
            <a:off x="4786314" y="2500306"/>
            <a:ext cx="3143272"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OKSİJEN TÜPÜ KULLANIMI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9"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OKSİJEN TÜPÜ KULLANIM TALİMATI</a:t>
            </a:r>
            <a:r>
              <a:rPr lang="tr-TR" sz="1900" dirty="0">
                <a:latin typeface="Arial" pitchFamily="34" charset="0"/>
                <a:cs typeface="Arial" pitchFamily="34" charset="0"/>
              </a:rPr>
              <a:t>	</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Oksijen tüpünü kullanmadan önce bağlantıları kontrol edilmelidir.</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Manometre (basınç </a:t>
            </a:r>
            <a:r>
              <a:rPr lang="tr-TR" sz="1900" dirty="0" err="1">
                <a:latin typeface="Arial" pitchFamily="34" charset="0"/>
                <a:cs typeface="Arial" pitchFamily="34" charset="0"/>
              </a:rPr>
              <a:t>ayarlacı</a:t>
            </a:r>
            <a:r>
              <a:rPr lang="tr-TR" sz="1900" dirty="0">
                <a:latin typeface="Arial" pitchFamily="34" charset="0"/>
                <a:cs typeface="Arial" pitchFamily="34" charset="0"/>
              </a:rPr>
              <a:t>) oksijen tüpüne doğru monte edilmelidir.</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Su kabı, su seviye çizgisini ‘</a:t>
            </a:r>
            <a:r>
              <a:rPr lang="tr-TR" sz="1900" dirty="0" err="1">
                <a:latin typeface="Arial" pitchFamily="34" charset="0"/>
                <a:cs typeface="Arial" pitchFamily="34" charset="0"/>
              </a:rPr>
              <a:t>maximum</a:t>
            </a:r>
            <a:r>
              <a:rPr lang="tr-TR" sz="1900" dirty="0">
                <a:latin typeface="Arial" pitchFamily="34" charset="0"/>
                <a:cs typeface="Arial" pitchFamily="34" charset="0"/>
              </a:rPr>
              <a:t>’ </a:t>
            </a:r>
            <a:r>
              <a:rPr lang="tr-TR" sz="1900" dirty="0" err="1">
                <a:latin typeface="Arial" pitchFamily="34" charset="0"/>
                <a:cs typeface="Arial" pitchFamily="34" charset="0"/>
              </a:rPr>
              <a:t>geçmiyecek</a:t>
            </a:r>
            <a:r>
              <a:rPr lang="tr-TR" sz="1900" dirty="0">
                <a:latin typeface="Arial" pitchFamily="34" charset="0"/>
                <a:cs typeface="Arial" pitchFamily="34" charset="0"/>
              </a:rPr>
              <a:t> şekilde </a:t>
            </a:r>
            <a:r>
              <a:rPr lang="tr-TR" sz="1900" dirty="0" err="1">
                <a:latin typeface="Arial" pitchFamily="34" charset="0"/>
                <a:cs typeface="Arial" pitchFamily="34" charset="0"/>
              </a:rPr>
              <a:t>distile</a:t>
            </a:r>
            <a:r>
              <a:rPr lang="tr-TR" sz="1900" dirty="0">
                <a:latin typeface="Arial" pitchFamily="34" charset="0"/>
                <a:cs typeface="Arial" pitchFamily="34" charset="0"/>
              </a:rPr>
              <a:t>, saf su veya kaynatılıp soğutulan su ile doldurulmalıdır. </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Oksijen verilecek kişiye bağlanacak nazal </a:t>
            </a:r>
            <a:r>
              <a:rPr lang="tr-TR" sz="1900" dirty="0" err="1">
                <a:latin typeface="Arial" pitchFamily="34" charset="0"/>
                <a:cs typeface="Arial" pitchFamily="34" charset="0"/>
              </a:rPr>
              <a:t>kanül</a:t>
            </a:r>
            <a:r>
              <a:rPr lang="tr-TR" sz="1900" dirty="0">
                <a:latin typeface="Arial" pitchFamily="34" charset="0"/>
                <a:cs typeface="Arial" pitchFamily="34" charset="0"/>
              </a:rPr>
              <a:t> veya maskenin ucu, hortum bağlantı </a:t>
            </a:r>
            <a:r>
              <a:rPr lang="tr-TR" sz="1900" dirty="0" err="1">
                <a:latin typeface="Arial" pitchFamily="34" charset="0"/>
                <a:cs typeface="Arial" pitchFamily="34" charset="0"/>
              </a:rPr>
              <a:t>konnektörüne</a:t>
            </a:r>
            <a:r>
              <a:rPr lang="tr-TR" sz="1900" dirty="0">
                <a:latin typeface="Arial" pitchFamily="34" charset="0"/>
                <a:cs typeface="Arial" pitchFamily="34" charset="0"/>
              </a:rPr>
              <a:t> bağlanmalıdır.</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Oksijen tüpünün vanası açılır, ayar düğmesinden verilecek oksijen miktarı ayarlanır, genelde 2 bar da kullanılmaktadır. </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Kişide kullanılacak olan nazal </a:t>
            </a:r>
            <a:r>
              <a:rPr lang="tr-TR" sz="1900" dirty="0" err="1">
                <a:latin typeface="Arial" pitchFamily="34" charset="0"/>
                <a:cs typeface="Arial" pitchFamily="34" charset="0"/>
              </a:rPr>
              <a:t>kanül</a:t>
            </a:r>
            <a:r>
              <a:rPr lang="tr-TR" sz="1900" dirty="0">
                <a:latin typeface="Arial" pitchFamily="34" charset="0"/>
                <a:cs typeface="Arial" pitchFamily="34" charset="0"/>
              </a:rPr>
              <a:t> veya oksijen maskesi , oksijen alacak hastaya bağlanır.</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Tercih edilen maske veya </a:t>
            </a:r>
            <a:r>
              <a:rPr lang="tr-TR" sz="1900" dirty="0" err="1">
                <a:latin typeface="Arial" pitchFamily="34" charset="0"/>
                <a:cs typeface="Arial" pitchFamily="34" charset="0"/>
              </a:rPr>
              <a:t>kanül</a:t>
            </a:r>
            <a:r>
              <a:rPr lang="tr-TR" sz="1900" dirty="0">
                <a:latin typeface="Arial" pitchFamily="34" charset="0"/>
                <a:cs typeface="Arial" pitchFamily="34" charset="0"/>
              </a:rPr>
              <a:t> kişiye uygun ve tek kullanımlık olmalıdır.</a:t>
            </a: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Kişi veya hastaya oksijen verme işlemi bittikten sonra vana kapatılır.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OKSİJEN TÜPÜ KULLANIMI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0" name="19 İçerik Yer Tutucusu"/>
          <p:cNvSpPr txBox="1">
            <a:spLocks/>
          </p:cNvSpPr>
          <p:nvPr/>
        </p:nvSpPr>
        <p:spPr>
          <a:xfrm>
            <a:off x="214282" y="1357298"/>
            <a:ext cx="8715436" cy="43577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OKSİJEN TÜPÜ KULLANIRKEN DİKKAT EDİLMESİ GEREKENLER</a:t>
            </a: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kullanırken yağlı, kremli, kirli ellerle oksijen tüplerine ve parçalarına temas edilmemelidir.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veya regülatör değişiminde tüp ve vanalar kapatılmalı ve manometre açılarak manometredeki gaz tamamen boşaltılmalıdır.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manometresi otomatik basınç ayarlı olduğundan regülatörlerin basınç ayarlarına müdahale edilmemeli ve oksijen tüplerini açıp kapatmak için tüp manometresi kesinlikle kullanılmamalıdır.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Bir yerden bir yere taşıma esnasında tüpler yan yatırılmamalı, dik vaziyette, bir araba üzerinde ve bağlı olarak taşınmalıdır. </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tüplerinin kapağından ve </a:t>
            </a:r>
            <a:r>
              <a:rPr lang="tr-TR" sz="2000" dirty="0" err="1">
                <a:latin typeface="Arial" pitchFamily="34" charset="0"/>
                <a:cs typeface="Arial" pitchFamily="34" charset="0"/>
              </a:rPr>
              <a:t>ventilinden</a:t>
            </a:r>
            <a:r>
              <a:rPr lang="tr-TR" sz="2000" dirty="0">
                <a:latin typeface="Arial" pitchFamily="34" charset="0"/>
                <a:cs typeface="Arial" pitchFamily="34" charset="0"/>
              </a:rPr>
              <a:t> kaldırılarak taşınmamalıdır.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tüplerini açarken yönünüz tüp vanasına tepeden ve manometre göstergesine karşıdan bakacak pozisyonda olmamalıdır.   </a:t>
            </a:r>
            <a:br>
              <a:rPr lang="tr-TR" sz="2000" dirty="0">
                <a:latin typeface="Arial" pitchFamily="34" charset="0"/>
                <a:cs typeface="Arial" pitchFamily="34" charset="0"/>
              </a:rPr>
            </a:br>
            <a:endParaRPr lang="tr-TR" sz="1900"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OKSİJEN TÜPÜ KULLANIMI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0"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OKSİJEN TÜPÜ KULLANIRKEN DİKKAT EDİLMESİ GEREKENLER</a:t>
            </a: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vana kısmı kesinlikle yağlanmamalıdır ve yavaşça açılmalıdır. Uygun bir yöntemle ( sabun köpüğü kaçak tespit solüsyonu vb.) gaz kaçakları tespit edilmelidir.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kesinlikle  45 C ‘</a:t>
            </a:r>
            <a:r>
              <a:rPr lang="tr-TR" sz="2000" dirty="0" err="1">
                <a:latin typeface="Arial" pitchFamily="34" charset="0"/>
                <a:cs typeface="Arial" pitchFamily="34" charset="0"/>
              </a:rPr>
              <a:t>nin</a:t>
            </a:r>
            <a:r>
              <a:rPr lang="tr-TR" sz="2000" dirty="0">
                <a:latin typeface="Arial" pitchFamily="34" charset="0"/>
                <a:cs typeface="Arial" pitchFamily="34" charset="0"/>
              </a:rPr>
              <a:t> üzerindeki bir sıcaklığa maruz bırakılmamalıdır. Oksijen tüpü içindeki gaz tamamen bitmeden, oksijen tüpünün vanası zorlanmadan kapatılmalı ve kapağı takılmalıdır.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Havaya karışan yağ ve yağ buharlarının oksijen gazı ile teması halinde infilak ve yangın tehlikesi vardır, bu konuda çok dikkat edilmelidir.</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Oksijen tüpü çıkış </a:t>
            </a:r>
            <a:r>
              <a:rPr lang="tr-TR" sz="2000" dirty="0" err="1">
                <a:latin typeface="Arial" pitchFamily="34" charset="0"/>
                <a:cs typeface="Arial" pitchFamily="34" charset="0"/>
              </a:rPr>
              <a:t>valfleri</a:t>
            </a:r>
            <a:r>
              <a:rPr lang="tr-TR" sz="2000" dirty="0">
                <a:latin typeface="Arial" pitchFamily="34" charset="0"/>
                <a:cs typeface="Arial" pitchFamily="34" charset="0"/>
              </a:rPr>
              <a:t> özellikle yağ ve su gibi elementlerden uzak ve temiz tutulmalı, yağlı ekipman (conta, manometre vb.). kesinlikle kullanılmamalıdır. </a:t>
            </a:r>
            <a:endParaRPr lang="tr-TR" sz="1900" dirty="0">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KONU BAŞLIKLARI</a:t>
            </a: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SAHİL CANKURTARAN İSTASYONU, MALZEMELERİ VE STANDARTLARI</a:t>
            </a: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 Cankurtaran kulesi</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kullanılan bilgi ve uyarı panoları</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kullanılan Cankurtaran hizmet bayrakları</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Cankurtaran istasyonu görevlileri ve nöbet kuralları</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acil durum planlaması</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kullanılan Cankurtaran ve ilk yardım malzemeleri</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Cankurtaran malzemelerinin bakımı ve muhafazası</a:t>
            </a: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pic>
        <p:nvPicPr>
          <p:cNvPr id="1026" name="Picture 2" descr="C:\Users\Metin\Desktop\TSSF SUNUM ÇALIŞMASI\DONELER\1.JPG"/>
          <p:cNvPicPr>
            <a:picLocks noChangeAspect="1" noChangeArrowheads="1"/>
          </p:cNvPicPr>
          <p:nvPr/>
        </p:nvPicPr>
        <p:blipFill>
          <a:blip r:embed="rId3"/>
          <a:srcRect/>
          <a:stretch>
            <a:fillRect/>
          </a:stretch>
        </p:blipFill>
        <p:spPr bwMode="auto">
          <a:xfrm>
            <a:off x="785786" y="1643050"/>
            <a:ext cx="8072494" cy="4000528"/>
          </a:xfrm>
          <a:prstGeom prst="rect">
            <a:avLst/>
          </a:prstGeom>
          <a:noFill/>
        </p:spPr>
      </p:pic>
      <p:sp>
        <p:nvSpPr>
          <p:cNvPr id="11" name="19 İçerik Yer Tutucusu"/>
          <p:cNvSpPr txBox="1">
            <a:spLocks/>
          </p:cNvSpPr>
          <p:nvPr/>
        </p:nvSpPr>
        <p:spPr>
          <a:xfrm>
            <a:off x="357158" y="1142984"/>
            <a:ext cx="8358246" cy="4929222"/>
          </a:xfrm>
          <a:prstGeom prst="rect">
            <a:avLst/>
          </a:prstGeom>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9" name="8 Metin kutusu"/>
          <p:cNvSpPr txBox="1"/>
          <p:nvPr/>
        </p:nvSpPr>
        <p:spPr>
          <a:xfrm>
            <a:off x="571504" y="4143380"/>
            <a:ext cx="2286016" cy="400110"/>
          </a:xfrm>
          <a:prstGeom prst="rect">
            <a:avLst/>
          </a:prstGeom>
          <a:noFill/>
        </p:spPr>
        <p:txBody>
          <a:bodyPr wrap="square" rtlCol="0">
            <a:spAutoFit/>
          </a:bodyPr>
          <a:lstStyle/>
          <a:p>
            <a:r>
              <a:rPr lang="tr-TR" sz="2000" b="1" dirty="0">
                <a:solidFill>
                  <a:srgbClr val="EE0000"/>
                </a:solidFill>
                <a:latin typeface="Arial" pitchFamily="34" charset="0"/>
                <a:cs typeface="Arial" pitchFamily="34" charset="0"/>
              </a:rPr>
              <a:t>Malzeme odası</a:t>
            </a:r>
          </a:p>
        </p:txBody>
      </p:sp>
      <p:sp>
        <p:nvSpPr>
          <p:cNvPr id="12" name="11 Sağ Ok"/>
          <p:cNvSpPr/>
          <p:nvPr/>
        </p:nvSpPr>
        <p:spPr>
          <a:xfrm>
            <a:off x="2643174" y="4286256"/>
            <a:ext cx="642942" cy="71438"/>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500034" y="2643182"/>
            <a:ext cx="2357454" cy="400110"/>
          </a:xfrm>
          <a:prstGeom prst="rect">
            <a:avLst/>
          </a:prstGeom>
          <a:noFill/>
        </p:spPr>
        <p:txBody>
          <a:bodyPr wrap="square" rtlCol="0">
            <a:spAutoFit/>
          </a:bodyPr>
          <a:lstStyle/>
          <a:p>
            <a:r>
              <a:rPr lang="tr-TR" sz="2000" b="1" dirty="0">
                <a:solidFill>
                  <a:srgbClr val="EE0000"/>
                </a:solidFill>
                <a:latin typeface="Arial" pitchFamily="34" charset="0"/>
                <a:cs typeface="Arial" pitchFamily="34" charset="0"/>
              </a:rPr>
              <a:t>Gözetleme kulesi</a:t>
            </a:r>
          </a:p>
        </p:txBody>
      </p:sp>
      <p:sp>
        <p:nvSpPr>
          <p:cNvPr id="15" name="14 Sağ Ok"/>
          <p:cNvSpPr/>
          <p:nvPr/>
        </p:nvSpPr>
        <p:spPr>
          <a:xfrm>
            <a:off x="3071770" y="2786058"/>
            <a:ext cx="642942" cy="71438"/>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Metin kutusu"/>
          <p:cNvSpPr txBox="1"/>
          <p:nvPr/>
        </p:nvSpPr>
        <p:spPr>
          <a:xfrm>
            <a:off x="6000760" y="3786190"/>
            <a:ext cx="2857520" cy="400110"/>
          </a:xfrm>
          <a:prstGeom prst="rect">
            <a:avLst/>
          </a:prstGeom>
          <a:noFill/>
        </p:spPr>
        <p:txBody>
          <a:bodyPr wrap="square" rtlCol="0">
            <a:spAutoFit/>
          </a:bodyPr>
          <a:lstStyle/>
          <a:p>
            <a:r>
              <a:rPr lang="tr-TR" sz="2000" b="1" dirty="0">
                <a:solidFill>
                  <a:srgbClr val="EE0000"/>
                </a:solidFill>
                <a:latin typeface="Arial" pitchFamily="34" charset="0"/>
                <a:cs typeface="Arial" pitchFamily="34" charset="0"/>
              </a:rPr>
              <a:t>Müdahale için sedye</a:t>
            </a:r>
          </a:p>
        </p:txBody>
      </p:sp>
      <p:sp>
        <p:nvSpPr>
          <p:cNvPr id="17" name="16 Sağ Ok"/>
          <p:cNvSpPr/>
          <p:nvPr/>
        </p:nvSpPr>
        <p:spPr>
          <a:xfrm rot="8921128">
            <a:off x="5329553" y="4162382"/>
            <a:ext cx="642942" cy="71438"/>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9" name="1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3" name="2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 CANKURTARAN KULESİ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2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pic>
        <p:nvPicPr>
          <p:cNvPr id="2050" name="Picture 2" descr="C:\Users\Metin\Desktop\TSSF SUNUM ÇALIŞMASI\DONELER GÜMÜŞ\kule.png"/>
          <p:cNvPicPr>
            <a:picLocks noChangeAspect="1" noChangeArrowheads="1"/>
          </p:cNvPicPr>
          <p:nvPr/>
        </p:nvPicPr>
        <p:blipFill>
          <a:blip r:embed="rId3"/>
          <a:srcRect/>
          <a:stretch>
            <a:fillRect/>
          </a:stretch>
        </p:blipFill>
        <p:spPr bwMode="auto">
          <a:xfrm>
            <a:off x="2071670" y="4143380"/>
            <a:ext cx="4980254"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19 İçerik Yer Tutucusu"/>
          <p:cNvSpPr txBox="1">
            <a:spLocks/>
          </p:cNvSpPr>
          <p:nvPr/>
        </p:nvSpPr>
        <p:spPr>
          <a:xfrm>
            <a:off x="71406" y="1142984"/>
            <a:ext cx="8715436" cy="2643206"/>
          </a:xfrm>
          <a:prstGeom prst="rect">
            <a:avLst/>
          </a:prstGeom>
        </p:spPr>
        <p:txBody>
          <a:bodyPr vert="horz">
            <a:noAutofit/>
          </a:bodyPr>
          <a:lstStyle/>
          <a:p>
            <a:pPr marL="365760" indent="-256032">
              <a:spcBef>
                <a:spcPts val="400"/>
              </a:spcBef>
              <a:buClr>
                <a:schemeClr val="accent1"/>
              </a:buClr>
              <a:buSzPct val="100000"/>
              <a:defRPr/>
            </a:pPr>
            <a:endParaRPr lang="tr-TR"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Kulenin bulunacağı yer, Cankurtaran eğitim müfredatında belirtilen yüzme mesafesi ve süreleri baz alınarak bir cankurtaranın emniyet şeridi oluşturulmuş yüzme alanının en uzak noktasına maksimum 3 </a:t>
            </a:r>
            <a:r>
              <a:rPr lang="tr-TR" sz="2000" dirty="0" err="1">
                <a:latin typeface="Arial" pitchFamily="34" charset="0"/>
                <a:cs typeface="Arial" pitchFamily="34" charset="0"/>
              </a:rPr>
              <a:t>dk</a:t>
            </a:r>
            <a:r>
              <a:rPr lang="tr-TR" sz="2000" dirty="0">
                <a:latin typeface="Arial" pitchFamily="34" charset="0"/>
                <a:cs typeface="Arial" pitchFamily="34" charset="0"/>
              </a:rPr>
              <a:t> içinde yüzerek gidebileceği uzaklıkta ve kontrollü yüzme alanını rahat görebilecek yerde olmalıdır. </a:t>
            </a:r>
          </a:p>
          <a:p>
            <a:pPr marL="365760" indent="-256032">
              <a:spcBef>
                <a:spcPts val="400"/>
              </a:spcBef>
              <a:buClr>
                <a:schemeClr val="accent1"/>
              </a:buClr>
              <a:buSzPct val="100000"/>
              <a:buFont typeface="Wingdings 3"/>
              <a:buChar char=""/>
              <a:defRPr/>
            </a:pPr>
            <a:r>
              <a:rPr lang="tr-TR" sz="2000" dirty="0">
                <a:latin typeface="Arial" pitchFamily="34" charset="0"/>
                <a:cs typeface="Arial" pitchFamily="34" charset="0"/>
              </a:rPr>
              <a:t>Kule kullanılabilir, amacına uygun ve estetik olmalı, iniş yönü yüzme alanındaki vakayla göz teması kesilmeyecek ve pratik iniş yapılabilecek  şekilde olmalıdır.</a:t>
            </a:r>
          </a:p>
          <a:p>
            <a:pPr marL="365760" lvl="0" indent="-256032">
              <a:spcBef>
                <a:spcPts val="400"/>
              </a:spcBef>
              <a:buClr>
                <a:schemeClr val="accent1"/>
              </a:buClr>
              <a:buSzPct val="100000"/>
              <a:buFont typeface="Wingdings 3"/>
              <a:buChar char=""/>
              <a:defRPr/>
            </a:pPr>
            <a:endParaRPr kumimoji="0" lang="tr-TR" b="1" i="0" u="none" strike="noStrike" kern="1200" cap="none" spc="0" normalizeH="0" baseline="0" noProof="0" dirty="0">
              <a:ln>
                <a:noFill/>
              </a:ln>
              <a:effectLst/>
              <a:uLnTx/>
              <a:uFillTx/>
              <a:latin typeface="Arial" pitchFamily="34" charset="0"/>
              <a:cs typeface="Arial" pitchFamily="34" charset="0"/>
            </a:endParaRPr>
          </a:p>
        </p:txBody>
      </p:sp>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8" name="7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 CANKURTARAN KULESİ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0"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sp>
        <p:nvSpPr>
          <p:cNvPr id="8" name="7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BİLGİ VE UYARI PANOLARI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0"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3076" name="Picture 4" descr="C:\Users\Metin\Desktop\TSSF SUNUM ÇALIŞMASI\DONELER GÜMÜŞ\2.jpg"/>
          <p:cNvPicPr>
            <a:picLocks noChangeAspect="1" noChangeArrowheads="1"/>
          </p:cNvPicPr>
          <p:nvPr/>
        </p:nvPicPr>
        <p:blipFill>
          <a:blip r:embed="rId3" cstate="print"/>
          <a:srcRect/>
          <a:stretch>
            <a:fillRect/>
          </a:stretch>
        </p:blipFill>
        <p:spPr bwMode="auto">
          <a:xfrm>
            <a:off x="357158" y="1571612"/>
            <a:ext cx="8429684" cy="4000527"/>
          </a:xfrm>
          <a:prstGeom prst="rect">
            <a:avLst/>
          </a:prstGeom>
          <a:noFill/>
        </p:spPr>
      </p:pic>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sp>
        <p:nvSpPr>
          <p:cNvPr id="31" name="19 İçerik Yer Tutucusu"/>
          <p:cNvSpPr txBox="1">
            <a:spLocks/>
          </p:cNvSpPr>
          <p:nvPr/>
        </p:nvSpPr>
        <p:spPr>
          <a:xfrm>
            <a:off x="1714480" y="3571876"/>
            <a:ext cx="7072362" cy="1285884"/>
          </a:xfrm>
          <a:prstGeom prst="rect">
            <a:avLst/>
          </a:prstGeom>
          <a:ln>
            <a:noFill/>
          </a:ln>
        </p:spPr>
        <p:txBody>
          <a:bodyPr vert="horz">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i="0" u="none" strike="noStrike" kern="1200" cap="none" spc="0" normalizeH="0" baseline="0" noProof="0" dirty="0">
              <a:ln>
                <a:noFill/>
              </a:ln>
              <a:solidFill>
                <a:srgbClr val="CD1D25"/>
              </a:solidFill>
              <a:effectLst/>
              <a:uLnTx/>
              <a:uFillTx/>
              <a:latin typeface="Arial" pitchFamily="34" charset="0"/>
              <a:cs typeface="Arial" pitchFamily="34" charset="0"/>
            </a:endParaRPr>
          </a:p>
          <a:p>
            <a:pPr lvl="0" algn="ctr"/>
            <a:r>
              <a:rPr lang="tr-TR" sz="2000" dirty="0">
                <a:latin typeface="Arial" pitchFamily="34" charset="0"/>
                <a:cs typeface="Arial" pitchFamily="34" charset="0"/>
              </a:rPr>
              <a:t>Dikdörtgen, üst yarı kırmızı alt yarı sarı renk bayrak, </a:t>
            </a:r>
          </a:p>
          <a:p>
            <a:pPr lvl="0" algn="ctr"/>
            <a:r>
              <a:rPr lang="tr-TR" sz="2000" dirty="0">
                <a:latin typeface="Arial" pitchFamily="34" charset="0"/>
                <a:cs typeface="Arial" pitchFamily="34" charset="0"/>
              </a:rPr>
              <a:t>75 x100 cm ölçülerinde.</a:t>
            </a:r>
          </a:p>
        </p:txBody>
      </p:sp>
      <p:pic>
        <p:nvPicPr>
          <p:cNvPr id="2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857620" y="2078172"/>
            <a:ext cx="4714908" cy="707886"/>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EE0000"/>
                </a:solidFill>
                <a:latin typeface="Arial" pitchFamily="34" charset="0"/>
                <a:cs typeface="Arial" pitchFamily="34" charset="0"/>
              </a:rPr>
              <a:t>CANKURTARAN GÖREV BAŞINDA, DENİZE GİRMEK GÜVENLİ</a:t>
            </a:r>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3"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4" name="Picture 3" descr="C:\Users\Metin\Desktop\TSSF SUNUM ÇALIŞMASI\DÜĞÜMLER\SARI KIRMIZI BAYRAK.png"/>
          <p:cNvPicPr>
            <a:picLocks noChangeAspect="1" noChangeArrowheads="1"/>
          </p:cNvPicPr>
          <p:nvPr/>
        </p:nvPicPr>
        <p:blipFill>
          <a:blip r:embed="rId4"/>
          <a:srcRect/>
          <a:stretch>
            <a:fillRect/>
          </a:stretch>
        </p:blipFill>
        <p:spPr bwMode="auto">
          <a:xfrm>
            <a:off x="428596" y="1575865"/>
            <a:ext cx="2643206" cy="399627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descr="C:\Users\Metin\Desktop\TSSF SUNUM ÇALIŞMASI\DONELER GÜMÜŞ\images.png"/>
          <p:cNvPicPr>
            <a:picLocks noChangeAspect="1" noChangeArrowheads="1"/>
          </p:cNvPicPr>
          <p:nvPr/>
        </p:nvPicPr>
        <p:blipFill>
          <a:blip r:embed="rId3"/>
          <a:srcRect/>
          <a:stretch>
            <a:fillRect/>
          </a:stretch>
        </p:blipFill>
        <p:spPr bwMode="auto">
          <a:xfrm>
            <a:off x="1500166" y="1514932"/>
            <a:ext cx="785818" cy="842498"/>
          </a:xfrm>
          <a:prstGeom prst="rect">
            <a:avLst/>
          </a:prstGeom>
          <a:noFill/>
        </p:spPr>
      </p:pic>
      <p:pic>
        <p:nvPicPr>
          <p:cNvPr id="73" name="Picture 2" descr="C:\Users\Metin\Desktop\TSSF SUNUM ÇALIŞMASI\DONELER GÜMÜŞ\images.png"/>
          <p:cNvPicPr>
            <a:picLocks noChangeAspect="1" noChangeArrowheads="1"/>
          </p:cNvPicPr>
          <p:nvPr/>
        </p:nvPicPr>
        <p:blipFill>
          <a:blip r:embed="rId3"/>
          <a:srcRect/>
          <a:stretch>
            <a:fillRect/>
          </a:stretch>
        </p:blipFill>
        <p:spPr bwMode="auto">
          <a:xfrm>
            <a:off x="7286644" y="1514932"/>
            <a:ext cx="785818" cy="842498"/>
          </a:xfrm>
          <a:prstGeom prst="rect">
            <a:avLst/>
          </a:prstGeom>
          <a:noFill/>
        </p:spPr>
      </p:pic>
      <p:pic>
        <p:nvPicPr>
          <p:cNvPr id="1029" name="Picture 5" descr="C:\Users\Metin\Desktop\TSSF SUNUM ÇALIŞMASI\DONELER GÜMÜŞ\direkli kule.jpg"/>
          <p:cNvPicPr>
            <a:picLocks noChangeAspect="1" noChangeArrowheads="1"/>
          </p:cNvPicPr>
          <p:nvPr/>
        </p:nvPicPr>
        <p:blipFill>
          <a:blip r:embed="rId4" cstate="print"/>
          <a:srcRect/>
          <a:stretch>
            <a:fillRect/>
          </a:stretch>
        </p:blipFill>
        <p:spPr bwMode="auto">
          <a:xfrm>
            <a:off x="3857620" y="4784134"/>
            <a:ext cx="1024601" cy="1747817"/>
          </a:xfrm>
          <a:prstGeom prst="rect">
            <a:avLst/>
          </a:prstGeom>
          <a:noFill/>
        </p:spPr>
      </p:pic>
      <p:pic>
        <p:nvPicPr>
          <p:cNvPr id="14" name="Picture 5" descr="C:\Users\Metin\Desktop\TSSF SUNUM ÇALIŞMASI\LOGO TSSF.png"/>
          <p:cNvPicPr>
            <a:picLocks noChangeAspect="1" noChangeArrowheads="1"/>
          </p:cNvPicPr>
          <p:nvPr/>
        </p:nvPicPr>
        <p:blipFill>
          <a:blip r:embed="rId5"/>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Serbest Form"/>
          <p:cNvSpPr/>
          <p:nvPr/>
        </p:nvSpPr>
        <p:spPr>
          <a:xfrm>
            <a:off x="1571603" y="3571876"/>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22 Metin kutusu"/>
          <p:cNvSpPr txBox="1"/>
          <p:nvPr/>
        </p:nvSpPr>
        <p:spPr>
          <a:xfrm>
            <a:off x="3929058" y="3929066"/>
            <a:ext cx="1643074" cy="307777"/>
          </a:xfrm>
          <a:prstGeom prst="rect">
            <a:avLst/>
          </a:prstGeom>
          <a:noFill/>
        </p:spPr>
        <p:txBody>
          <a:bodyPr wrap="square" rtlCol="0">
            <a:spAutoFit/>
          </a:bodyPr>
          <a:lstStyle/>
          <a:p>
            <a:r>
              <a:rPr lang="tr-TR" sz="1400" b="1" dirty="0"/>
              <a:t>200 Metre</a:t>
            </a:r>
          </a:p>
        </p:txBody>
      </p:sp>
      <p:cxnSp>
        <p:nvCxnSpPr>
          <p:cNvPr id="24" name="23 Düz Ok Bağlayıcısı"/>
          <p:cNvCxnSpPr/>
          <p:nvPr/>
        </p:nvCxnSpPr>
        <p:spPr>
          <a:xfrm>
            <a:off x="1571603" y="3857628"/>
            <a:ext cx="5715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Düz Bağlayıcı"/>
          <p:cNvCxnSpPr/>
          <p:nvPr/>
        </p:nvCxnSpPr>
        <p:spPr>
          <a:xfrm flipV="1">
            <a:off x="1571601" y="2310122"/>
            <a:ext cx="785818" cy="140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6298576" y="2726684"/>
            <a:ext cx="1404630" cy="57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a:off x="2357419" y="2310122"/>
            <a:ext cx="43577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858015" y="2714620"/>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271303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321468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72329" y="314324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5857883"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214677"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4071933"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4929189"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1" y="228599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Dikdörtgen"/>
          <p:cNvSpPr/>
          <p:nvPr/>
        </p:nvSpPr>
        <p:spPr>
          <a:xfrm>
            <a:off x="1500166" y="1500174"/>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59 Dikdörtgen"/>
          <p:cNvSpPr/>
          <p:nvPr/>
        </p:nvSpPr>
        <p:spPr>
          <a:xfrm>
            <a:off x="7286644" y="1500174"/>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Picture 6" descr="C:\Users\Metin\Desktop\TSSF SUNUM ÇALIŞMASI\DONELER GÜMÜŞ\images.png"/>
          <p:cNvPicPr>
            <a:picLocks noChangeAspect="1" noChangeArrowheads="1"/>
          </p:cNvPicPr>
          <p:nvPr/>
        </p:nvPicPr>
        <p:blipFill>
          <a:blip r:embed="rId3"/>
          <a:srcRect/>
          <a:stretch>
            <a:fillRect/>
          </a:stretch>
        </p:blipFill>
        <p:spPr bwMode="auto">
          <a:xfrm>
            <a:off x="4357686" y="4643446"/>
            <a:ext cx="503245" cy="497878"/>
          </a:xfrm>
          <a:prstGeom prst="rect">
            <a:avLst/>
          </a:prstGeom>
          <a:noFill/>
        </p:spPr>
      </p:pic>
      <p:sp>
        <p:nvSpPr>
          <p:cNvPr id="38" name="37 Dikdörtgen"/>
          <p:cNvSpPr/>
          <p:nvPr/>
        </p:nvSpPr>
        <p:spPr>
          <a:xfrm>
            <a:off x="2571736" y="1600130"/>
            <a:ext cx="4071966"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Kontrollü Yüzme Alanı</a:t>
            </a:r>
          </a:p>
        </p:txBody>
      </p:sp>
      <p:sp>
        <p:nvSpPr>
          <p:cNvPr id="39" name="38 Aşağı Ok"/>
          <p:cNvSpPr/>
          <p:nvPr/>
        </p:nvSpPr>
        <p:spPr>
          <a:xfrm>
            <a:off x="4500562" y="2071678"/>
            <a:ext cx="45719" cy="428628"/>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39 Dikdörtgen"/>
          <p:cNvSpPr/>
          <p:nvPr/>
        </p:nvSpPr>
        <p:spPr>
          <a:xfrm>
            <a:off x="2428860" y="2786058"/>
            <a:ext cx="4000528" cy="523220"/>
          </a:xfrm>
          <a:prstGeom prst="rect">
            <a:avLst/>
          </a:prstGeom>
        </p:spPr>
        <p:txBody>
          <a:bodyPr wrap="square">
            <a:spAutoFit/>
          </a:bodyPr>
          <a:lstStyle/>
          <a:p>
            <a:pPr marL="365760" lvl="0" indent="-256032" algn="ctr">
              <a:spcBef>
                <a:spcPts val="400"/>
              </a:spcBef>
              <a:buClr>
                <a:schemeClr val="accent1"/>
              </a:buClr>
              <a:buSzPct val="68000"/>
              <a:defRPr/>
            </a:pPr>
            <a:r>
              <a:rPr lang="tr-TR" sz="1400" b="1" dirty="0">
                <a:solidFill>
                  <a:srgbClr val="CD1D25"/>
                </a:solidFill>
                <a:latin typeface="Arial" pitchFamily="34" charset="0"/>
                <a:cs typeface="Arial" pitchFamily="34" charset="0"/>
              </a:rPr>
              <a:t>CANKURTARAN GÖREV BAŞINDA, DENİZE GİRMEK GÜVENLİ</a:t>
            </a:r>
          </a:p>
        </p:txBody>
      </p:sp>
      <p:pic>
        <p:nvPicPr>
          <p:cNvPr id="42" name="Picture 4" descr="C:\Users\Metin\Desktop\TSSF SUNUM ÇALIŞMASI\DONELER GÜMÜŞ\yüzme.png"/>
          <p:cNvPicPr>
            <a:picLocks noChangeAspect="1" noChangeArrowheads="1"/>
          </p:cNvPicPr>
          <p:nvPr/>
        </p:nvPicPr>
        <p:blipFill>
          <a:blip r:embed="rId6"/>
          <a:srcRect/>
          <a:stretch>
            <a:fillRect/>
          </a:stretch>
        </p:blipFill>
        <p:spPr bwMode="auto">
          <a:xfrm>
            <a:off x="6000760" y="3143248"/>
            <a:ext cx="838200" cy="371475"/>
          </a:xfrm>
          <a:prstGeom prst="rect">
            <a:avLst/>
          </a:prstGeom>
          <a:noFill/>
        </p:spPr>
      </p:pic>
      <p:pic>
        <p:nvPicPr>
          <p:cNvPr id="43" name="Picture 4" descr="C:\Users\Metin\Desktop\TSSF SUNUM ÇALIŞMASI\DONELER GÜMÜŞ\yüzme.png"/>
          <p:cNvPicPr>
            <a:picLocks noChangeAspect="1" noChangeArrowheads="1"/>
          </p:cNvPicPr>
          <p:nvPr/>
        </p:nvPicPr>
        <p:blipFill>
          <a:blip r:embed="rId6"/>
          <a:srcRect/>
          <a:stretch>
            <a:fillRect/>
          </a:stretch>
        </p:blipFill>
        <p:spPr bwMode="auto">
          <a:xfrm>
            <a:off x="2019288" y="3071810"/>
            <a:ext cx="838200" cy="371475"/>
          </a:xfrm>
          <a:prstGeom prst="rect">
            <a:avLst/>
          </a:prstGeom>
          <a:noFill/>
        </p:spPr>
      </p:pic>
      <p:sp>
        <p:nvSpPr>
          <p:cNvPr id="44" name="43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4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28" name="19 İçerik Yer Tutucusu"/>
          <p:cNvSpPr txBox="1">
            <a:spLocks/>
          </p:cNvSpPr>
          <p:nvPr/>
        </p:nvSpPr>
        <p:spPr>
          <a:xfrm>
            <a:off x="428596" y="2285992"/>
            <a:ext cx="8215370" cy="3429024"/>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vert="horz">
            <a:noAutofit/>
          </a:bodyPr>
          <a:lstStyle/>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Kendi güvenliğinizi sağlamadan müdahaleye başlamayın. Kurtarma kemeri ve kurtarma topu gibi yüzerlik sağlayıcı malzemeler, kazazede ile fiziksel temas kurmanızı engelleyip sizi koruyabilir. </a:t>
            </a:r>
          </a:p>
          <a:p>
            <a:pPr marL="365760" lvl="0" indent="-256032">
              <a:spcBef>
                <a:spcPts val="400"/>
              </a:spcBef>
              <a:buClr>
                <a:schemeClr val="accent1"/>
              </a:buClr>
              <a:buSzPct val="100000"/>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kumimoji="0" lang="tr-TR" sz="2000" i="0" u="none" strike="noStrike" kern="1200" cap="none" spc="0" normalizeH="0" noProof="0" dirty="0">
                <a:ln>
                  <a:noFill/>
                </a:ln>
                <a:effectLst/>
                <a:uLnTx/>
                <a:uFillTx/>
                <a:latin typeface="Arial" pitchFamily="34" charset="0"/>
                <a:cs typeface="Arial" pitchFamily="34" charset="0"/>
              </a:rPr>
              <a:t>Kazazede bulunduğu yerde güvende değilse güvenli bir ortama </a:t>
            </a:r>
            <a:r>
              <a:rPr lang="tr-TR" sz="2000" dirty="0">
                <a:latin typeface="Arial" pitchFamily="34" charset="0"/>
                <a:cs typeface="Arial" pitchFamily="34" charset="0"/>
              </a:rPr>
              <a:t>almadan </a:t>
            </a:r>
            <a:r>
              <a:rPr kumimoji="0" lang="tr-TR" sz="2000" i="0" u="none" strike="noStrike" kern="1200" cap="none" spc="0" normalizeH="0" noProof="0" dirty="0">
                <a:ln>
                  <a:noFill/>
                </a:ln>
                <a:effectLst/>
                <a:uLnTx/>
                <a:uFillTx/>
                <a:latin typeface="Arial" pitchFamily="34" charset="0"/>
                <a:cs typeface="Arial" pitchFamily="34" charset="0"/>
              </a:rPr>
              <a:t>müdahaleye başlamayın. Kazazedenin güvende olduğundan emin olun.</a:t>
            </a:r>
          </a:p>
          <a:p>
            <a:pPr marL="365760" lvl="0" indent="-256032">
              <a:spcBef>
                <a:spcPts val="400"/>
              </a:spcBef>
              <a:buClr>
                <a:schemeClr val="accent1"/>
              </a:buClr>
              <a:buSzPct val="100000"/>
            </a:pPr>
            <a:endParaRPr kumimoji="0" lang="tr-TR" sz="2000" i="0" u="none" strike="noStrike" kern="1200" cap="none" spc="0" normalizeH="0" noProof="0" dirty="0">
              <a:ln>
                <a:noFill/>
              </a:ln>
              <a:effectLst/>
              <a:uLnTx/>
              <a:uFillTx/>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Ortam güvenliğini sağlamadan müdahaleye başlamayın. Siz müdahale ederken ikinci bir kaza gerçekleşebilir.</a:t>
            </a:r>
            <a:endParaRPr kumimoji="0" lang="tr-TR" sz="2000" i="0" u="none" strike="noStrike" kern="1200" cap="none" spc="0" normalizeH="0" baseline="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p:txBody>
      </p:sp>
      <p:pic>
        <p:nvPicPr>
          <p:cNvPr id="1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2" name="11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9" name="8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KAZAYA MÜDAHALE</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5" name="14 Dikdörtgen"/>
          <p:cNvSpPr/>
          <p:nvPr/>
        </p:nvSpPr>
        <p:spPr>
          <a:xfrm>
            <a:off x="428596" y="1428736"/>
            <a:ext cx="8215370" cy="646331"/>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 – Düşün – Karar ver - Uygula</a:t>
            </a:r>
            <a:endParaRPr lang="tr-T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sp>
        <p:nvSpPr>
          <p:cNvPr id="31" name="19 İçerik Yer Tutucusu"/>
          <p:cNvSpPr txBox="1">
            <a:spLocks/>
          </p:cNvSpPr>
          <p:nvPr/>
        </p:nvSpPr>
        <p:spPr>
          <a:xfrm>
            <a:off x="1714480" y="3786190"/>
            <a:ext cx="6929518" cy="571504"/>
          </a:xfrm>
          <a:prstGeom prst="rect">
            <a:avLst/>
          </a:prstGeom>
          <a:ln>
            <a:noFill/>
          </a:ln>
        </p:spPr>
        <p:txBody>
          <a:bodyPr vert="horz">
            <a:normAutofit/>
          </a:bodyPr>
          <a:lstStyle/>
          <a:p>
            <a:pPr lvl="0" algn="just"/>
            <a:r>
              <a:rPr lang="tr-TR" sz="2000" dirty="0">
                <a:latin typeface="Arial" pitchFamily="34" charset="0"/>
                <a:cs typeface="Arial" pitchFamily="34" charset="0"/>
              </a:rPr>
              <a:t>Dikdörtgen, düz sarı renk bayrak, 75 x100 cm ölçülerinde. </a:t>
            </a:r>
          </a:p>
          <a:p>
            <a:pPr algn="just"/>
            <a:endParaRPr kumimoji="0" lang="tr-TR" sz="2000" i="0" u="none" strike="noStrike" kern="1200" cap="none" spc="0" normalizeH="0" baseline="0" noProof="0" dirty="0">
              <a:ln>
                <a:noFill/>
              </a:ln>
              <a:solidFill>
                <a:srgbClr val="CD1D25"/>
              </a:solidFill>
              <a:effectLst/>
              <a:uLnTx/>
              <a:uFillTx/>
              <a:latin typeface="Arial" pitchFamily="34" charset="0"/>
              <a:cs typeface="Arial" pitchFamily="34" charset="0"/>
            </a:endParaRPr>
          </a:p>
          <a:p>
            <a:pPr marL="365760" marR="0" lvl="0" indent="-256032" algn="just"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cs typeface="Arial" pitchFamily="34" charset="0"/>
            </a:endParaRPr>
          </a:p>
          <a:p>
            <a:pPr marL="365760" marR="0" lvl="0" indent="-256032" algn="just"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700" i="0" u="none" strike="noStrike" kern="1200" cap="none" spc="0" normalizeH="0" baseline="0" noProof="0" dirty="0">
              <a:ln>
                <a:noFill/>
              </a:ln>
              <a:solidFill>
                <a:srgbClr val="CD1D25"/>
              </a:solidFill>
              <a:effectLst/>
              <a:uLnTx/>
              <a:uFillTx/>
              <a:latin typeface="Arial" pitchFamily="34" charset="0"/>
              <a:cs typeface="Arial" pitchFamily="34" charset="0"/>
            </a:endParaRPr>
          </a:p>
        </p:txBody>
      </p:sp>
      <p:pic>
        <p:nvPicPr>
          <p:cNvPr id="2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357554" y="2221048"/>
            <a:ext cx="5429288" cy="707886"/>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EE0000"/>
                </a:solidFill>
                <a:latin typeface="Arial" pitchFamily="34" charset="0"/>
                <a:cs typeface="Arial" pitchFamily="34" charset="0"/>
              </a:rPr>
              <a:t>CANKURTARAN GÖREV BAŞINDA, DENİZ VE HAVA ŞARTLARI RİSKLİ</a:t>
            </a: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3" name="Picture 4" descr="C:\Users\Metin\Desktop\TSSF SUNUM ÇALIŞMASI\DÜĞÜMLER\SARI BAYRAK.png"/>
          <p:cNvPicPr>
            <a:picLocks noChangeAspect="1" noChangeArrowheads="1"/>
          </p:cNvPicPr>
          <p:nvPr/>
        </p:nvPicPr>
        <p:blipFill>
          <a:blip r:embed="rId4"/>
          <a:srcRect/>
          <a:stretch>
            <a:fillRect/>
          </a:stretch>
        </p:blipFill>
        <p:spPr bwMode="auto">
          <a:xfrm>
            <a:off x="357158" y="1489798"/>
            <a:ext cx="2643206" cy="398073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Metin\Desktop\TSSF SUNUM ÇALIŞMASI\DONELER GÜMÜŞ\images.png"/>
          <p:cNvPicPr>
            <a:picLocks noChangeAspect="1" noChangeArrowheads="1"/>
          </p:cNvPicPr>
          <p:nvPr/>
        </p:nvPicPr>
        <p:blipFill>
          <a:blip r:embed="rId3"/>
          <a:srcRect/>
          <a:stretch>
            <a:fillRect/>
          </a:stretch>
        </p:blipFill>
        <p:spPr bwMode="auto">
          <a:xfrm>
            <a:off x="7286644" y="1357298"/>
            <a:ext cx="785817" cy="842497"/>
          </a:xfrm>
          <a:prstGeom prst="rect">
            <a:avLst/>
          </a:prstGeom>
          <a:noFill/>
        </p:spPr>
      </p:pic>
      <p:pic>
        <p:nvPicPr>
          <p:cNvPr id="2050" name="Picture 2" descr="C:\Users\Metin\Desktop\TSSF SUNUM ÇALIŞMASI\DONELER GÜMÜŞ\images.png"/>
          <p:cNvPicPr>
            <a:picLocks noChangeAspect="1" noChangeArrowheads="1"/>
          </p:cNvPicPr>
          <p:nvPr/>
        </p:nvPicPr>
        <p:blipFill>
          <a:blip r:embed="rId3"/>
          <a:srcRect/>
          <a:stretch>
            <a:fillRect/>
          </a:stretch>
        </p:blipFill>
        <p:spPr bwMode="auto">
          <a:xfrm>
            <a:off x="1500167" y="1357298"/>
            <a:ext cx="785817" cy="842497"/>
          </a:xfrm>
          <a:prstGeom prst="rect">
            <a:avLst/>
          </a:prstGeom>
          <a:noFill/>
        </p:spPr>
      </p:pic>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7" name="16 Dikdörtgen"/>
          <p:cNvSpPr/>
          <p:nvPr/>
        </p:nvSpPr>
        <p:spPr>
          <a:xfrm>
            <a:off x="2571736" y="1743006"/>
            <a:ext cx="4071966"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Kontrollü Yüzme Alanı</a:t>
            </a:r>
          </a:p>
        </p:txBody>
      </p:sp>
      <p:sp>
        <p:nvSpPr>
          <p:cNvPr id="21" name="20 Serbest Form"/>
          <p:cNvSpPr/>
          <p:nvPr/>
        </p:nvSpPr>
        <p:spPr>
          <a:xfrm>
            <a:off x="1571603" y="3786190"/>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22 Metin kutusu"/>
          <p:cNvSpPr txBox="1"/>
          <p:nvPr/>
        </p:nvSpPr>
        <p:spPr>
          <a:xfrm>
            <a:off x="3714744" y="4071942"/>
            <a:ext cx="1071570" cy="307777"/>
          </a:xfrm>
          <a:prstGeom prst="rect">
            <a:avLst/>
          </a:prstGeom>
          <a:noFill/>
        </p:spPr>
        <p:txBody>
          <a:bodyPr wrap="square" rtlCol="0">
            <a:spAutoFit/>
          </a:bodyPr>
          <a:lstStyle/>
          <a:p>
            <a:r>
              <a:rPr lang="tr-TR" sz="1400" b="1" dirty="0"/>
              <a:t>200 Metre</a:t>
            </a:r>
          </a:p>
        </p:txBody>
      </p:sp>
      <p:cxnSp>
        <p:nvCxnSpPr>
          <p:cNvPr id="24" name="23 Düz Ok Bağlayıcısı"/>
          <p:cNvCxnSpPr/>
          <p:nvPr/>
        </p:nvCxnSpPr>
        <p:spPr>
          <a:xfrm>
            <a:off x="1571603" y="4071942"/>
            <a:ext cx="5715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Düz Bağlayıcı"/>
          <p:cNvCxnSpPr/>
          <p:nvPr/>
        </p:nvCxnSpPr>
        <p:spPr>
          <a:xfrm flipV="1">
            <a:off x="1571601" y="2524436"/>
            <a:ext cx="785818" cy="140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6298576" y="2940998"/>
            <a:ext cx="1404630" cy="57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a:off x="2357419" y="2524436"/>
            <a:ext cx="43577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858015" y="2928934"/>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292734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3429000"/>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72329" y="335756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585788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214677"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407193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4929189"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Picture 6" descr="C:\Users\Metin\Desktop\TSSF SUNUM ÇALIŞMASI\DONELER GÜMÜŞ\images.png"/>
          <p:cNvPicPr>
            <a:picLocks noChangeAspect="1" noChangeArrowheads="1"/>
          </p:cNvPicPr>
          <p:nvPr/>
        </p:nvPicPr>
        <p:blipFill>
          <a:blip r:embed="rId3"/>
          <a:srcRect/>
          <a:stretch>
            <a:fillRect/>
          </a:stretch>
        </p:blipFill>
        <p:spPr bwMode="auto">
          <a:xfrm>
            <a:off x="4429124" y="4429132"/>
            <a:ext cx="503245" cy="497878"/>
          </a:xfrm>
          <a:prstGeom prst="rect">
            <a:avLst/>
          </a:prstGeom>
          <a:noFill/>
        </p:spPr>
      </p:pic>
      <p:pic>
        <p:nvPicPr>
          <p:cNvPr id="2053" name="Picture 5" descr="C:\Users\Metin\Desktop\TSSF SUNUM ÇALIŞMASI\DONELER GÜMÜŞ\sarı ttt.png"/>
          <p:cNvPicPr>
            <a:picLocks noChangeAspect="1" noChangeArrowheads="1"/>
          </p:cNvPicPr>
          <p:nvPr/>
        </p:nvPicPr>
        <p:blipFill>
          <a:blip r:embed="rId5"/>
          <a:srcRect/>
          <a:stretch>
            <a:fillRect/>
          </a:stretch>
        </p:blipFill>
        <p:spPr bwMode="auto">
          <a:xfrm>
            <a:off x="1571604" y="1928802"/>
            <a:ext cx="714380" cy="500066"/>
          </a:xfrm>
          <a:prstGeom prst="rect">
            <a:avLst/>
          </a:prstGeom>
          <a:noFill/>
        </p:spPr>
      </p:pic>
      <p:sp>
        <p:nvSpPr>
          <p:cNvPr id="59" name="58 Dikdörtgen"/>
          <p:cNvSpPr/>
          <p:nvPr/>
        </p:nvSpPr>
        <p:spPr>
          <a:xfrm>
            <a:off x="1500166" y="1357298"/>
            <a:ext cx="45719"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3" name="Picture 5" descr="C:\Users\Metin\Desktop\TSSF SUNUM ÇALIŞMASI\DONELER GÜMÜŞ\sarı ttt.png"/>
          <p:cNvPicPr>
            <a:picLocks noChangeAspect="1" noChangeArrowheads="1"/>
          </p:cNvPicPr>
          <p:nvPr/>
        </p:nvPicPr>
        <p:blipFill>
          <a:blip r:embed="rId5"/>
          <a:srcRect/>
          <a:stretch>
            <a:fillRect/>
          </a:stretch>
        </p:blipFill>
        <p:spPr bwMode="auto">
          <a:xfrm>
            <a:off x="7358082" y="1928802"/>
            <a:ext cx="714380" cy="500066"/>
          </a:xfrm>
          <a:prstGeom prst="rect">
            <a:avLst/>
          </a:prstGeom>
          <a:solidFill>
            <a:srgbClr val="002060"/>
          </a:solidFill>
        </p:spPr>
      </p:pic>
      <p:sp>
        <p:nvSpPr>
          <p:cNvPr id="60" name="59 Dikdörtgen"/>
          <p:cNvSpPr/>
          <p:nvPr/>
        </p:nvSpPr>
        <p:spPr>
          <a:xfrm>
            <a:off x="7286644" y="1357298"/>
            <a:ext cx="71438"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4" name="Picture 5" descr="C:\Users\Metin\Desktop\TSSF SUNUM ÇALIŞMASI\DONELER GÜMÜŞ\sarı ttt.png"/>
          <p:cNvPicPr>
            <a:picLocks noChangeAspect="1" noChangeArrowheads="1"/>
          </p:cNvPicPr>
          <p:nvPr/>
        </p:nvPicPr>
        <p:blipFill>
          <a:blip r:embed="rId5"/>
          <a:srcRect/>
          <a:stretch>
            <a:fillRect/>
          </a:stretch>
        </p:blipFill>
        <p:spPr bwMode="auto">
          <a:xfrm>
            <a:off x="4429124" y="4786322"/>
            <a:ext cx="510272" cy="285752"/>
          </a:xfrm>
          <a:prstGeom prst="rect">
            <a:avLst/>
          </a:prstGeom>
          <a:noFill/>
        </p:spPr>
      </p:pic>
      <p:pic>
        <p:nvPicPr>
          <p:cNvPr id="2056" name="Picture 8" descr="C:\Users\Metin\Desktop\TSSF SUNUM ÇALIŞMASI\DONELER GÜMÜŞ\nmmnmnm.png"/>
          <p:cNvPicPr>
            <a:picLocks noChangeAspect="1" noChangeArrowheads="1"/>
          </p:cNvPicPr>
          <p:nvPr/>
        </p:nvPicPr>
        <p:blipFill>
          <a:blip r:embed="rId6" cstate="print"/>
          <a:srcRect/>
          <a:stretch>
            <a:fillRect/>
          </a:stretch>
        </p:blipFill>
        <p:spPr bwMode="auto">
          <a:xfrm>
            <a:off x="4020759" y="5143512"/>
            <a:ext cx="836993" cy="1428288"/>
          </a:xfrm>
          <a:prstGeom prst="rect">
            <a:avLst/>
          </a:prstGeom>
          <a:noFill/>
        </p:spPr>
      </p:pic>
      <p:cxnSp>
        <p:nvCxnSpPr>
          <p:cNvPr id="46" name="45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Dikdörtgen"/>
          <p:cNvSpPr/>
          <p:nvPr/>
        </p:nvSpPr>
        <p:spPr>
          <a:xfrm>
            <a:off x="2000232" y="2857496"/>
            <a:ext cx="4857784" cy="523220"/>
          </a:xfrm>
          <a:prstGeom prst="rect">
            <a:avLst/>
          </a:prstGeom>
        </p:spPr>
        <p:txBody>
          <a:bodyPr wrap="square">
            <a:spAutoFit/>
          </a:bodyPr>
          <a:lstStyle/>
          <a:p>
            <a:pPr marL="365760" lvl="0" indent="-256032" algn="ctr">
              <a:spcBef>
                <a:spcPts val="400"/>
              </a:spcBef>
              <a:buClr>
                <a:schemeClr val="accent1"/>
              </a:buClr>
              <a:buSzPct val="68000"/>
              <a:defRPr/>
            </a:pPr>
            <a:r>
              <a:rPr lang="tr-TR" sz="1400" b="1" dirty="0">
                <a:solidFill>
                  <a:srgbClr val="CD1D25"/>
                </a:solidFill>
                <a:latin typeface="Arial" pitchFamily="34" charset="0"/>
                <a:cs typeface="Arial" pitchFamily="34" charset="0"/>
              </a:rPr>
              <a:t>CANKURTARAN GÖREV BAŞINDA, DENİZ VE HAVA ŞARTLARI RİSKLİ</a:t>
            </a:r>
          </a:p>
        </p:txBody>
      </p:sp>
      <p:pic>
        <p:nvPicPr>
          <p:cNvPr id="42" name="Picture 4" descr="C:\Users\Metin\Desktop\TSSF SUNUM ÇALIŞMASI\DONELER GÜMÜŞ\yüzme.png"/>
          <p:cNvPicPr>
            <a:picLocks noChangeAspect="1" noChangeArrowheads="1"/>
          </p:cNvPicPr>
          <p:nvPr/>
        </p:nvPicPr>
        <p:blipFill>
          <a:blip r:embed="rId7"/>
          <a:srcRect/>
          <a:stretch>
            <a:fillRect/>
          </a:stretch>
        </p:blipFill>
        <p:spPr bwMode="auto">
          <a:xfrm>
            <a:off x="1876412" y="3343277"/>
            <a:ext cx="838200" cy="371475"/>
          </a:xfrm>
          <a:prstGeom prst="rect">
            <a:avLst/>
          </a:prstGeom>
          <a:noFill/>
        </p:spPr>
      </p:pic>
      <p:pic>
        <p:nvPicPr>
          <p:cNvPr id="45" name="Picture 4" descr="C:\Users\Metin\Desktop\TSSF SUNUM ÇALIŞMASI\DONELER GÜMÜŞ\yüzme.png"/>
          <p:cNvPicPr>
            <a:picLocks noChangeAspect="1" noChangeArrowheads="1"/>
          </p:cNvPicPr>
          <p:nvPr/>
        </p:nvPicPr>
        <p:blipFill>
          <a:blip r:embed="rId7"/>
          <a:srcRect/>
          <a:stretch>
            <a:fillRect/>
          </a:stretch>
        </p:blipFill>
        <p:spPr bwMode="auto">
          <a:xfrm>
            <a:off x="6162692" y="3343277"/>
            <a:ext cx="838200" cy="371475"/>
          </a:xfrm>
          <a:prstGeom prst="rect">
            <a:avLst/>
          </a:prstGeom>
          <a:noFill/>
        </p:spPr>
      </p:pic>
      <p:pic>
        <p:nvPicPr>
          <p:cNvPr id="1044" name="Picture 20" descr="C:\Users\Metin\Desktop\TSSF SUNUM ÇALIŞMASI\DONELER GÜMÜŞ\dalll.png"/>
          <p:cNvPicPr>
            <a:picLocks noChangeAspect="1" noChangeArrowheads="1"/>
          </p:cNvPicPr>
          <p:nvPr/>
        </p:nvPicPr>
        <p:blipFill>
          <a:blip r:embed="rId8"/>
          <a:srcRect/>
          <a:stretch>
            <a:fillRect/>
          </a:stretch>
        </p:blipFill>
        <p:spPr bwMode="auto">
          <a:xfrm>
            <a:off x="2928926" y="3429000"/>
            <a:ext cx="3057525" cy="290513"/>
          </a:xfrm>
          <a:prstGeom prst="rect">
            <a:avLst/>
          </a:prstGeom>
          <a:noFill/>
        </p:spPr>
      </p:pic>
      <p:pic>
        <p:nvPicPr>
          <p:cNvPr id="57" name="Picture 20" descr="C:\Users\Metin\Desktop\TSSF SUNUM ÇALIŞMASI\DONELER GÜMÜŞ\dalll.png"/>
          <p:cNvPicPr>
            <a:picLocks noChangeAspect="1" noChangeArrowheads="1"/>
          </p:cNvPicPr>
          <p:nvPr/>
        </p:nvPicPr>
        <p:blipFill>
          <a:blip r:embed="rId8"/>
          <a:srcRect/>
          <a:stretch>
            <a:fillRect/>
          </a:stretch>
        </p:blipFill>
        <p:spPr bwMode="auto">
          <a:xfrm>
            <a:off x="2928926" y="2643182"/>
            <a:ext cx="3057525" cy="219075"/>
          </a:xfrm>
          <a:prstGeom prst="rect">
            <a:avLst/>
          </a:prstGeom>
          <a:noFill/>
        </p:spPr>
      </p:pic>
      <p:sp>
        <p:nvSpPr>
          <p:cNvPr id="41" name="4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47"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49" name="48 Aşağı Ok"/>
          <p:cNvSpPr/>
          <p:nvPr/>
        </p:nvSpPr>
        <p:spPr>
          <a:xfrm>
            <a:off x="4500562" y="2214554"/>
            <a:ext cx="45719" cy="428628"/>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571612"/>
            <a:ext cx="8715436" cy="400052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pic>
        <p:nvPicPr>
          <p:cNvPr id="2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143240" y="2314510"/>
            <a:ext cx="5357850"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DENİZE GİRMEK TEHLİKELİ VE YASAK</a:t>
            </a:r>
          </a:p>
        </p:txBody>
      </p:sp>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3" name="Picture 2" descr="C:\Users\Metin\Desktop\TSSF SUNUM ÇALIŞMASI\DÜĞÜMLER\KIRMIZI BAYRAK.jpg"/>
          <p:cNvPicPr>
            <a:picLocks noChangeAspect="1" noChangeArrowheads="1"/>
          </p:cNvPicPr>
          <p:nvPr/>
        </p:nvPicPr>
        <p:blipFill>
          <a:blip r:embed="rId4"/>
          <a:srcRect/>
          <a:stretch>
            <a:fillRect/>
          </a:stretch>
        </p:blipFill>
        <p:spPr bwMode="auto">
          <a:xfrm>
            <a:off x="357158" y="1637097"/>
            <a:ext cx="2500330" cy="3720729"/>
          </a:xfrm>
          <a:prstGeom prst="rect">
            <a:avLst/>
          </a:prstGeom>
          <a:noFill/>
        </p:spPr>
      </p:pic>
      <p:sp>
        <p:nvSpPr>
          <p:cNvPr id="31" name="19 İçerik Yer Tutucusu"/>
          <p:cNvSpPr txBox="1">
            <a:spLocks/>
          </p:cNvSpPr>
          <p:nvPr/>
        </p:nvSpPr>
        <p:spPr>
          <a:xfrm>
            <a:off x="2928926" y="3786190"/>
            <a:ext cx="5072098" cy="642942"/>
          </a:xfrm>
          <a:prstGeom prst="rect">
            <a:avLst/>
          </a:prstGeom>
          <a:ln>
            <a:noFill/>
          </a:ln>
        </p:spPr>
        <p:txBody>
          <a:bodyPr vert="horz">
            <a:noAutofit/>
          </a:bodyPr>
          <a:lstStyle/>
          <a:p>
            <a:pPr lvl="0" algn="ctr"/>
            <a:r>
              <a:rPr lang="tr-TR" sz="2000" dirty="0"/>
              <a:t>Dikdörtgen, düz kırmızı renk bayrak, </a:t>
            </a:r>
          </a:p>
          <a:p>
            <a:pPr lvl="0" algn="ctr"/>
            <a:r>
              <a:rPr lang="tr-TR" sz="2000" dirty="0"/>
              <a:t>75 x 100 cm ölçülerinde. </a:t>
            </a:r>
          </a:p>
          <a:p>
            <a:pPr algn="ct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descr="C:\Users\Metin\Desktop\TSSF SUNUM ÇALIŞMASI\DONELER GÜMÜŞ\KIRMIZI.png"/>
          <p:cNvPicPr>
            <a:picLocks noChangeAspect="1" noChangeArrowheads="1"/>
          </p:cNvPicPr>
          <p:nvPr/>
        </p:nvPicPr>
        <p:blipFill>
          <a:blip r:embed="rId3" cstate="print"/>
          <a:srcRect/>
          <a:stretch>
            <a:fillRect/>
          </a:stretch>
        </p:blipFill>
        <p:spPr bwMode="auto">
          <a:xfrm>
            <a:off x="7286644" y="1712900"/>
            <a:ext cx="714380" cy="630754"/>
          </a:xfrm>
          <a:prstGeom prst="rect">
            <a:avLst/>
          </a:prstGeom>
          <a:noFill/>
        </p:spPr>
      </p:pic>
      <p:pic>
        <p:nvPicPr>
          <p:cNvPr id="1027" name="Picture 3" descr="C:\Users\Metin\Desktop\TSSF SUNUM ÇALIŞMASI\DONELER GÜMÜŞ\KIRMIZI.png"/>
          <p:cNvPicPr>
            <a:picLocks noChangeAspect="1" noChangeArrowheads="1"/>
          </p:cNvPicPr>
          <p:nvPr/>
        </p:nvPicPr>
        <p:blipFill>
          <a:blip r:embed="rId3" cstate="print"/>
          <a:srcRect/>
          <a:stretch>
            <a:fillRect/>
          </a:stretch>
        </p:blipFill>
        <p:spPr bwMode="auto">
          <a:xfrm>
            <a:off x="1571604" y="1712900"/>
            <a:ext cx="714380" cy="630754"/>
          </a:xfrm>
          <a:prstGeom prst="rect">
            <a:avLst/>
          </a:prstGeom>
          <a:noFill/>
        </p:spPr>
      </p:pic>
      <p:pic>
        <p:nvPicPr>
          <p:cNvPr id="1029" name="Picture 5" descr="C:\Users\Metin\Desktop\TSSF SUNUM ÇALIŞMASI\DONELER GÜMÜŞ\direkli kule.jpg"/>
          <p:cNvPicPr>
            <a:picLocks noChangeAspect="1" noChangeArrowheads="1"/>
          </p:cNvPicPr>
          <p:nvPr/>
        </p:nvPicPr>
        <p:blipFill>
          <a:blip r:embed="rId4" cstate="print"/>
          <a:srcRect/>
          <a:stretch>
            <a:fillRect/>
          </a:stretch>
        </p:blipFill>
        <p:spPr bwMode="auto">
          <a:xfrm>
            <a:off x="3929058" y="4824455"/>
            <a:ext cx="1024601" cy="1747817"/>
          </a:xfrm>
          <a:prstGeom prst="rect">
            <a:avLst/>
          </a:prstGeom>
          <a:noFill/>
        </p:spPr>
      </p:pic>
      <p:pic>
        <p:nvPicPr>
          <p:cNvPr id="14" name="Picture 5" descr="C:\Users\Metin\Desktop\TSSF SUNUM ÇALIŞMASI\LOGO TSSF.png"/>
          <p:cNvPicPr>
            <a:picLocks noChangeAspect="1" noChangeArrowheads="1"/>
          </p:cNvPicPr>
          <p:nvPr/>
        </p:nvPicPr>
        <p:blipFill>
          <a:blip r:embed="rId5"/>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Serbest Form"/>
          <p:cNvSpPr/>
          <p:nvPr/>
        </p:nvSpPr>
        <p:spPr>
          <a:xfrm>
            <a:off x="1571603" y="3784602"/>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22 Metin kutusu"/>
          <p:cNvSpPr txBox="1"/>
          <p:nvPr/>
        </p:nvSpPr>
        <p:spPr>
          <a:xfrm>
            <a:off x="3929058" y="4121355"/>
            <a:ext cx="1643074" cy="307777"/>
          </a:xfrm>
          <a:prstGeom prst="rect">
            <a:avLst/>
          </a:prstGeom>
          <a:noFill/>
        </p:spPr>
        <p:txBody>
          <a:bodyPr wrap="square" rtlCol="0">
            <a:spAutoFit/>
          </a:bodyPr>
          <a:lstStyle/>
          <a:p>
            <a:r>
              <a:rPr lang="tr-TR" sz="1400" b="1" dirty="0"/>
              <a:t>200 Metre</a:t>
            </a:r>
          </a:p>
        </p:txBody>
      </p:sp>
      <p:cxnSp>
        <p:nvCxnSpPr>
          <p:cNvPr id="24" name="23 Düz Ok Bağlayıcısı"/>
          <p:cNvCxnSpPr/>
          <p:nvPr/>
        </p:nvCxnSpPr>
        <p:spPr>
          <a:xfrm>
            <a:off x="1571603" y="4070354"/>
            <a:ext cx="5715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Düz Bağlayıcı"/>
          <p:cNvCxnSpPr/>
          <p:nvPr/>
        </p:nvCxnSpPr>
        <p:spPr>
          <a:xfrm flipV="1">
            <a:off x="1571601" y="2522848"/>
            <a:ext cx="785818" cy="140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6298576" y="2939410"/>
            <a:ext cx="1404630" cy="57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a:off x="2357419" y="2522848"/>
            <a:ext cx="43577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858015" y="292734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292575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342741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72329" y="3355974"/>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5857883"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214677"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4071933"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4929189"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1" y="249871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Dikdörtgen"/>
          <p:cNvSpPr/>
          <p:nvPr/>
        </p:nvSpPr>
        <p:spPr>
          <a:xfrm>
            <a:off x="1571604" y="1712900"/>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59 Dikdörtgen"/>
          <p:cNvSpPr/>
          <p:nvPr/>
        </p:nvSpPr>
        <p:spPr>
          <a:xfrm>
            <a:off x="7286644" y="1712900"/>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 name="Picture 3" descr="C:\Users\Metin\Desktop\TSSF SUNUM ÇALIŞMASI\DONELER GÜMÜŞ\KIRMIZI.png"/>
          <p:cNvPicPr>
            <a:picLocks noChangeAspect="1" noChangeArrowheads="1"/>
          </p:cNvPicPr>
          <p:nvPr/>
        </p:nvPicPr>
        <p:blipFill>
          <a:blip r:embed="rId6" cstate="print"/>
          <a:srcRect/>
          <a:stretch>
            <a:fillRect/>
          </a:stretch>
        </p:blipFill>
        <p:spPr bwMode="auto">
          <a:xfrm>
            <a:off x="4429124" y="4701984"/>
            <a:ext cx="500066" cy="441528"/>
          </a:xfrm>
          <a:prstGeom prst="rect">
            <a:avLst/>
          </a:prstGeom>
          <a:noFill/>
        </p:spPr>
      </p:pic>
      <p:sp>
        <p:nvSpPr>
          <p:cNvPr id="42" name="41 Dikdörtgen"/>
          <p:cNvSpPr/>
          <p:nvPr/>
        </p:nvSpPr>
        <p:spPr>
          <a:xfrm>
            <a:off x="2357422" y="1814444"/>
            <a:ext cx="4643470"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Kontrollü Yüzme Alanı (Kapalı)</a:t>
            </a:r>
          </a:p>
        </p:txBody>
      </p:sp>
      <p:sp>
        <p:nvSpPr>
          <p:cNvPr id="44" name="43 Dikdörtgen"/>
          <p:cNvSpPr/>
          <p:nvPr/>
        </p:nvSpPr>
        <p:spPr>
          <a:xfrm>
            <a:off x="2285984" y="3070222"/>
            <a:ext cx="4357718" cy="338554"/>
          </a:xfrm>
          <a:prstGeom prst="rect">
            <a:avLst/>
          </a:prstGeom>
        </p:spPr>
        <p:txBody>
          <a:bodyPr wrap="square">
            <a:spAutoFit/>
          </a:bodyPr>
          <a:lstStyle/>
          <a:p>
            <a:pPr marL="365760" lvl="0" indent="-256032" algn="ctr">
              <a:spcBef>
                <a:spcPts val="400"/>
              </a:spcBef>
              <a:buClr>
                <a:schemeClr val="accent1"/>
              </a:buClr>
              <a:buSzPct val="68000"/>
              <a:defRPr/>
            </a:pPr>
            <a:r>
              <a:rPr lang="tr-TR" sz="1600" b="1" dirty="0">
                <a:solidFill>
                  <a:srgbClr val="CD1D25"/>
                </a:solidFill>
                <a:latin typeface="Arial" pitchFamily="34" charset="0"/>
                <a:cs typeface="Arial" pitchFamily="34" charset="0"/>
              </a:rPr>
              <a:t>DENİZE GİRMEK TEHLİKELİ VE YASAK</a:t>
            </a:r>
          </a:p>
        </p:txBody>
      </p:sp>
      <p:sp>
        <p:nvSpPr>
          <p:cNvPr id="38" name="37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4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45" name="44 Aşağı Ok"/>
          <p:cNvSpPr/>
          <p:nvPr/>
        </p:nvSpPr>
        <p:spPr>
          <a:xfrm>
            <a:off x="4500562" y="2285992"/>
            <a:ext cx="45719" cy="428628"/>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571612"/>
            <a:ext cx="8715436" cy="400052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pic>
        <p:nvPicPr>
          <p:cNvPr id="2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143240" y="2314510"/>
            <a:ext cx="5429288"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ZARARLI DENİZ CANLILARI RİSKİ VAR</a:t>
            </a:r>
          </a:p>
        </p:txBody>
      </p:sp>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2050" name="Picture 2" descr="C:\Users\Metin\Desktop\TSSF SUNUM ÇALIŞMASI\DÜĞÜMLER\MOR BAYRAK.png"/>
          <p:cNvPicPr>
            <a:picLocks noChangeAspect="1" noChangeArrowheads="1"/>
          </p:cNvPicPr>
          <p:nvPr/>
        </p:nvPicPr>
        <p:blipFill>
          <a:blip r:embed="rId4"/>
          <a:srcRect/>
          <a:stretch>
            <a:fillRect/>
          </a:stretch>
        </p:blipFill>
        <p:spPr bwMode="auto">
          <a:xfrm>
            <a:off x="428596" y="1664054"/>
            <a:ext cx="2500330" cy="3817577"/>
          </a:xfrm>
          <a:prstGeom prst="rect">
            <a:avLst/>
          </a:prstGeom>
          <a:noFill/>
        </p:spPr>
      </p:pic>
      <p:sp>
        <p:nvSpPr>
          <p:cNvPr id="31" name="19 İçerik Yer Tutucusu"/>
          <p:cNvSpPr txBox="1">
            <a:spLocks/>
          </p:cNvSpPr>
          <p:nvPr/>
        </p:nvSpPr>
        <p:spPr>
          <a:xfrm>
            <a:off x="3071802" y="3643314"/>
            <a:ext cx="5286412" cy="714380"/>
          </a:xfrm>
          <a:prstGeom prst="rect">
            <a:avLst/>
          </a:prstGeom>
          <a:ln>
            <a:noFill/>
          </a:ln>
        </p:spPr>
        <p:txBody>
          <a:bodyPr vert="horz">
            <a:noAutofit/>
          </a:bodyPr>
          <a:lstStyle/>
          <a:p>
            <a:pPr algn="ctr"/>
            <a:r>
              <a:rPr lang="tr-TR" sz="2000" dirty="0"/>
              <a:t>Dikdörtgen, düz mor renk bayrak, </a:t>
            </a:r>
          </a:p>
          <a:p>
            <a:pPr algn="ctr"/>
            <a:r>
              <a:rPr lang="tr-TR" sz="2000" dirty="0"/>
              <a:t>75 x100 cm ölçülerinde. </a:t>
            </a:r>
          </a:p>
          <a:p>
            <a:pPr algn="ctr"/>
            <a:r>
              <a:rPr lang="tr-TR" sz="2000" dirty="0"/>
              <a:t> </a:t>
            </a:r>
          </a:p>
          <a:p>
            <a:pPr algn="ct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Metin\Desktop\TSSF SUNUM ÇALIŞMASI\DONELER GÜMÜŞ\images.png"/>
          <p:cNvPicPr>
            <a:picLocks noChangeAspect="1" noChangeArrowheads="1"/>
          </p:cNvPicPr>
          <p:nvPr/>
        </p:nvPicPr>
        <p:blipFill>
          <a:blip r:embed="rId3"/>
          <a:srcRect/>
          <a:stretch>
            <a:fillRect/>
          </a:stretch>
        </p:blipFill>
        <p:spPr bwMode="auto">
          <a:xfrm>
            <a:off x="7286644" y="1357298"/>
            <a:ext cx="785817" cy="842497"/>
          </a:xfrm>
          <a:prstGeom prst="rect">
            <a:avLst/>
          </a:prstGeom>
          <a:noFill/>
        </p:spPr>
      </p:pic>
      <p:pic>
        <p:nvPicPr>
          <p:cNvPr id="2050" name="Picture 2" descr="C:\Users\Metin\Desktop\TSSF SUNUM ÇALIŞMASI\DONELER GÜMÜŞ\images.png"/>
          <p:cNvPicPr>
            <a:picLocks noChangeAspect="1" noChangeArrowheads="1"/>
          </p:cNvPicPr>
          <p:nvPr/>
        </p:nvPicPr>
        <p:blipFill>
          <a:blip r:embed="rId3"/>
          <a:srcRect/>
          <a:stretch>
            <a:fillRect/>
          </a:stretch>
        </p:blipFill>
        <p:spPr bwMode="auto">
          <a:xfrm>
            <a:off x="1500167" y="1357298"/>
            <a:ext cx="785817" cy="842497"/>
          </a:xfrm>
          <a:prstGeom prst="rect">
            <a:avLst/>
          </a:prstGeom>
          <a:noFill/>
        </p:spPr>
      </p:pic>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Serbest Form"/>
          <p:cNvSpPr/>
          <p:nvPr/>
        </p:nvSpPr>
        <p:spPr>
          <a:xfrm>
            <a:off x="1571603" y="3786190"/>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22 Metin kutusu"/>
          <p:cNvSpPr txBox="1"/>
          <p:nvPr/>
        </p:nvSpPr>
        <p:spPr>
          <a:xfrm>
            <a:off x="3857620" y="4071942"/>
            <a:ext cx="1071570" cy="307777"/>
          </a:xfrm>
          <a:prstGeom prst="rect">
            <a:avLst/>
          </a:prstGeom>
          <a:noFill/>
        </p:spPr>
        <p:txBody>
          <a:bodyPr wrap="square" rtlCol="0">
            <a:spAutoFit/>
          </a:bodyPr>
          <a:lstStyle/>
          <a:p>
            <a:r>
              <a:rPr lang="tr-TR" sz="1400" b="1" dirty="0"/>
              <a:t>200 Metre</a:t>
            </a:r>
          </a:p>
        </p:txBody>
      </p:sp>
      <p:cxnSp>
        <p:nvCxnSpPr>
          <p:cNvPr id="24" name="23 Düz Ok Bağlayıcısı"/>
          <p:cNvCxnSpPr/>
          <p:nvPr/>
        </p:nvCxnSpPr>
        <p:spPr>
          <a:xfrm>
            <a:off x="1571603" y="4071942"/>
            <a:ext cx="5715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Düz Bağlayıcı"/>
          <p:cNvCxnSpPr/>
          <p:nvPr/>
        </p:nvCxnSpPr>
        <p:spPr>
          <a:xfrm flipV="1">
            <a:off x="1571601" y="2524436"/>
            <a:ext cx="785818" cy="140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6298576" y="2940998"/>
            <a:ext cx="1404630" cy="57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a:off x="2357419" y="2524436"/>
            <a:ext cx="43577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858015" y="2928934"/>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292734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3429000"/>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72329" y="335756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585788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214677"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407193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4929189"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Picture 6" descr="C:\Users\Metin\Desktop\TSSF SUNUM ÇALIŞMASI\DONELER GÜMÜŞ\images.png"/>
          <p:cNvPicPr>
            <a:picLocks noChangeAspect="1" noChangeArrowheads="1"/>
          </p:cNvPicPr>
          <p:nvPr/>
        </p:nvPicPr>
        <p:blipFill>
          <a:blip r:embed="rId3"/>
          <a:srcRect/>
          <a:stretch>
            <a:fillRect/>
          </a:stretch>
        </p:blipFill>
        <p:spPr bwMode="auto">
          <a:xfrm>
            <a:off x="4429124" y="4429132"/>
            <a:ext cx="503245" cy="497878"/>
          </a:xfrm>
          <a:prstGeom prst="rect">
            <a:avLst/>
          </a:prstGeom>
          <a:noFill/>
        </p:spPr>
      </p:pic>
      <p:pic>
        <p:nvPicPr>
          <p:cNvPr id="2056" name="Picture 8" descr="C:\Users\Metin\Desktop\TSSF SUNUM ÇALIŞMASI\DONELER GÜMÜŞ\nmmnmnm.png"/>
          <p:cNvPicPr>
            <a:picLocks noChangeAspect="1" noChangeArrowheads="1"/>
          </p:cNvPicPr>
          <p:nvPr/>
        </p:nvPicPr>
        <p:blipFill>
          <a:blip r:embed="rId5" cstate="print"/>
          <a:srcRect/>
          <a:stretch>
            <a:fillRect/>
          </a:stretch>
        </p:blipFill>
        <p:spPr bwMode="auto">
          <a:xfrm>
            <a:off x="4020759" y="5143512"/>
            <a:ext cx="836993" cy="1428288"/>
          </a:xfrm>
          <a:prstGeom prst="rect">
            <a:avLst/>
          </a:prstGeom>
          <a:noFill/>
        </p:spPr>
      </p:pic>
      <p:cxnSp>
        <p:nvCxnSpPr>
          <p:cNvPr id="46" name="45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descr="C:\Users\Metin\Desktop\TSSF SUNUM ÇALIŞMASI\DONELER GÜMÜŞ\IIII.png"/>
          <p:cNvPicPr>
            <a:picLocks noChangeAspect="1" noChangeArrowheads="1"/>
          </p:cNvPicPr>
          <p:nvPr/>
        </p:nvPicPr>
        <p:blipFill>
          <a:blip r:embed="rId6"/>
          <a:srcRect/>
          <a:stretch>
            <a:fillRect/>
          </a:stretch>
        </p:blipFill>
        <p:spPr bwMode="auto">
          <a:xfrm>
            <a:off x="7358082" y="1943098"/>
            <a:ext cx="716410" cy="557208"/>
          </a:xfrm>
          <a:prstGeom prst="rect">
            <a:avLst/>
          </a:prstGeom>
          <a:noFill/>
        </p:spPr>
      </p:pic>
      <p:sp>
        <p:nvSpPr>
          <p:cNvPr id="60" name="59 Dikdörtgen"/>
          <p:cNvSpPr/>
          <p:nvPr/>
        </p:nvSpPr>
        <p:spPr>
          <a:xfrm>
            <a:off x="7286644" y="1357298"/>
            <a:ext cx="71438"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9" name="Picture 3" descr="C:\Users\Metin\Desktop\TSSF SUNUM ÇALIŞMASI\DONELER GÜMÜŞ\IIII.png"/>
          <p:cNvPicPr>
            <a:picLocks noChangeAspect="1" noChangeArrowheads="1"/>
          </p:cNvPicPr>
          <p:nvPr/>
        </p:nvPicPr>
        <p:blipFill>
          <a:blip r:embed="rId6"/>
          <a:srcRect/>
          <a:stretch>
            <a:fillRect/>
          </a:stretch>
        </p:blipFill>
        <p:spPr bwMode="auto">
          <a:xfrm>
            <a:off x="1500166" y="1943098"/>
            <a:ext cx="785818" cy="557208"/>
          </a:xfrm>
          <a:prstGeom prst="rect">
            <a:avLst/>
          </a:prstGeom>
          <a:noFill/>
        </p:spPr>
      </p:pic>
      <p:pic>
        <p:nvPicPr>
          <p:cNvPr id="41" name="Picture 3" descr="C:\Users\Metin\Desktop\TSSF SUNUM ÇALIŞMASI\DONELER GÜMÜŞ\IIII.png"/>
          <p:cNvPicPr>
            <a:picLocks noChangeAspect="1" noChangeArrowheads="1"/>
          </p:cNvPicPr>
          <p:nvPr/>
        </p:nvPicPr>
        <p:blipFill>
          <a:blip r:embed="rId6"/>
          <a:srcRect/>
          <a:stretch>
            <a:fillRect/>
          </a:stretch>
        </p:blipFill>
        <p:spPr bwMode="auto">
          <a:xfrm>
            <a:off x="4429124" y="4754572"/>
            <a:ext cx="500066" cy="388940"/>
          </a:xfrm>
          <a:prstGeom prst="rect">
            <a:avLst/>
          </a:prstGeom>
          <a:noFill/>
        </p:spPr>
      </p:pic>
      <p:cxnSp>
        <p:nvCxnSpPr>
          <p:cNvPr id="45" name="44 Düz Bağlayıcı"/>
          <p:cNvCxnSpPr>
            <a:stCxn id="1030" idx="1"/>
          </p:cNvCxnSpPr>
          <p:nvPr/>
        </p:nvCxnSpPr>
        <p:spPr>
          <a:xfrm rot="10800000" flipV="1">
            <a:off x="4429124" y="4678070"/>
            <a:ext cx="1588" cy="465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46 Dikdörtgen"/>
          <p:cNvSpPr/>
          <p:nvPr/>
        </p:nvSpPr>
        <p:spPr>
          <a:xfrm>
            <a:off x="1571604" y="2071678"/>
            <a:ext cx="571504" cy="28575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48 Dikdörtgen"/>
          <p:cNvSpPr/>
          <p:nvPr/>
        </p:nvSpPr>
        <p:spPr>
          <a:xfrm>
            <a:off x="7429520" y="2143116"/>
            <a:ext cx="571504" cy="1428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58 Dikdörtgen"/>
          <p:cNvSpPr/>
          <p:nvPr/>
        </p:nvSpPr>
        <p:spPr>
          <a:xfrm>
            <a:off x="1500166" y="1357298"/>
            <a:ext cx="45719"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49 Dikdörtgen"/>
          <p:cNvSpPr/>
          <p:nvPr/>
        </p:nvSpPr>
        <p:spPr>
          <a:xfrm>
            <a:off x="4500562" y="4857760"/>
            <a:ext cx="357190" cy="1428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50 Dikdörtgen"/>
          <p:cNvSpPr/>
          <p:nvPr/>
        </p:nvSpPr>
        <p:spPr>
          <a:xfrm>
            <a:off x="2571736" y="1712900"/>
            <a:ext cx="4071966"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Kontrollü Yüzme Alanı</a:t>
            </a:r>
          </a:p>
        </p:txBody>
      </p:sp>
      <p:sp>
        <p:nvSpPr>
          <p:cNvPr id="53" name="52 Dikdörtgen"/>
          <p:cNvSpPr/>
          <p:nvPr/>
        </p:nvSpPr>
        <p:spPr>
          <a:xfrm>
            <a:off x="2357422" y="3019008"/>
            <a:ext cx="4286280" cy="338554"/>
          </a:xfrm>
          <a:prstGeom prst="rect">
            <a:avLst/>
          </a:prstGeom>
        </p:spPr>
        <p:txBody>
          <a:bodyPr wrap="square">
            <a:spAutoFit/>
          </a:bodyPr>
          <a:lstStyle/>
          <a:p>
            <a:pPr marL="365760" lvl="0" indent="-256032" algn="ctr">
              <a:spcBef>
                <a:spcPts val="400"/>
              </a:spcBef>
              <a:buClr>
                <a:schemeClr val="accent1"/>
              </a:buClr>
              <a:buSzPct val="68000"/>
              <a:defRPr/>
            </a:pPr>
            <a:r>
              <a:rPr lang="tr-TR" sz="1600" b="1" dirty="0">
                <a:solidFill>
                  <a:srgbClr val="CD1D25"/>
                </a:solidFill>
                <a:latin typeface="Arial" pitchFamily="34" charset="0"/>
                <a:cs typeface="Arial" pitchFamily="34" charset="0"/>
              </a:rPr>
              <a:t>ZARARLI DENİZ CANLILARI RİSKİ VAR</a:t>
            </a:r>
          </a:p>
        </p:txBody>
      </p:sp>
      <p:pic>
        <p:nvPicPr>
          <p:cNvPr id="42" name="Picture 4" descr="C:\Users\Metin\Desktop\TSSF SUNUM ÇALIŞMASI\DONELER GÜMÜŞ\yüzme.png"/>
          <p:cNvPicPr>
            <a:picLocks noChangeAspect="1" noChangeArrowheads="1"/>
          </p:cNvPicPr>
          <p:nvPr/>
        </p:nvPicPr>
        <p:blipFill>
          <a:blip r:embed="rId7"/>
          <a:srcRect/>
          <a:stretch>
            <a:fillRect/>
          </a:stretch>
        </p:blipFill>
        <p:spPr bwMode="auto">
          <a:xfrm>
            <a:off x="6000760" y="3429000"/>
            <a:ext cx="838200" cy="371475"/>
          </a:xfrm>
          <a:prstGeom prst="rect">
            <a:avLst/>
          </a:prstGeom>
          <a:noFill/>
        </p:spPr>
      </p:pic>
      <p:pic>
        <p:nvPicPr>
          <p:cNvPr id="43" name="Picture 4" descr="C:\Users\Metin\Desktop\TSSF SUNUM ÇALIŞMASI\DONELER GÜMÜŞ\yüzme.png"/>
          <p:cNvPicPr>
            <a:picLocks noChangeAspect="1" noChangeArrowheads="1"/>
          </p:cNvPicPr>
          <p:nvPr/>
        </p:nvPicPr>
        <p:blipFill>
          <a:blip r:embed="rId7"/>
          <a:srcRect/>
          <a:stretch>
            <a:fillRect/>
          </a:stretch>
        </p:blipFill>
        <p:spPr bwMode="auto">
          <a:xfrm>
            <a:off x="2162164" y="3357562"/>
            <a:ext cx="838200" cy="371475"/>
          </a:xfrm>
          <a:prstGeom prst="rect">
            <a:avLst/>
          </a:prstGeom>
          <a:noFill/>
        </p:spPr>
      </p:pic>
      <p:pic>
        <p:nvPicPr>
          <p:cNvPr id="5122" name="Picture 2" descr="C:\Users\Metin\Desktop\TSSF SUNUM ÇALIŞMASI\DONELER GÜMÜŞ\kö.png"/>
          <p:cNvPicPr>
            <a:picLocks noChangeAspect="1" noChangeArrowheads="1"/>
          </p:cNvPicPr>
          <p:nvPr/>
        </p:nvPicPr>
        <p:blipFill>
          <a:blip r:embed="rId8" cstate="print"/>
          <a:srcRect/>
          <a:stretch>
            <a:fillRect/>
          </a:stretch>
        </p:blipFill>
        <p:spPr bwMode="auto">
          <a:xfrm>
            <a:off x="6143636" y="2571744"/>
            <a:ext cx="429962" cy="438152"/>
          </a:xfrm>
          <a:prstGeom prst="rect">
            <a:avLst/>
          </a:prstGeom>
          <a:noFill/>
        </p:spPr>
      </p:pic>
      <p:pic>
        <p:nvPicPr>
          <p:cNvPr id="5123" name="Picture 3" descr="C:\Users\Metin\Desktop\TSSF SUNUM ÇALIŞMASI\DONELER GÜMÜŞ\ahh.png"/>
          <p:cNvPicPr>
            <a:picLocks noChangeAspect="1" noChangeArrowheads="1"/>
          </p:cNvPicPr>
          <p:nvPr/>
        </p:nvPicPr>
        <p:blipFill>
          <a:blip r:embed="rId9" cstate="print"/>
          <a:srcRect/>
          <a:stretch>
            <a:fillRect/>
          </a:stretch>
        </p:blipFill>
        <p:spPr bwMode="auto">
          <a:xfrm flipV="1">
            <a:off x="2428860" y="2626242"/>
            <a:ext cx="500066" cy="381494"/>
          </a:xfrm>
          <a:prstGeom prst="rect">
            <a:avLst/>
          </a:prstGeom>
          <a:noFill/>
        </p:spPr>
      </p:pic>
      <p:sp>
        <p:nvSpPr>
          <p:cNvPr id="44" name="43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5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55" name="54 Aşağı Ok"/>
          <p:cNvSpPr/>
          <p:nvPr/>
        </p:nvSpPr>
        <p:spPr>
          <a:xfrm>
            <a:off x="4500562" y="2285992"/>
            <a:ext cx="45719" cy="428628"/>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Metin\Desktop\TSSF SUNUM ÇALIŞMASI\DONELER GÜMÜŞ\images.png"/>
          <p:cNvPicPr>
            <a:picLocks noChangeAspect="1" noChangeArrowheads="1"/>
          </p:cNvPicPr>
          <p:nvPr/>
        </p:nvPicPr>
        <p:blipFill>
          <a:blip r:embed="rId3"/>
          <a:srcRect/>
          <a:stretch>
            <a:fillRect/>
          </a:stretch>
        </p:blipFill>
        <p:spPr bwMode="auto">
          <a:xfrm>
            <a:off x="7286644" y="1357298"/>
            <a:ext cx="785817" cy="842497"/>
          </a:xfrm>
          <a:prstGeom prst="rect">
            <a:avLst/>
          </a:prstGeom>
          <a:noFill/>
        </p:spPr>
      </p:pic>
      <p:pic>
        <p:nvPicPr>
          <p:cNvPr id="2050" name="Picture 2" descr="C:\Users\Metin\Desktop\TSSF SUNUM ÇALIŞMASI\DONELER GÜMÜŞ\images.png"/>
          <p:cNvPicPr>
            <a:picLocks noChangeAspect="1" noChangeArrowheads="1"/>
          </p:cNvPicPr>
          <p:nvPr/>
        </p:nvPicPr>
        <p:blipFill>
          <a:blip r:embed="rId3"/>
          <a:srcRect/>
          <a:stretch>
            <a:fillRect/>
          </a:stretch>
        </p:blipFill>
        <p:spPr bwMode="auto">
          <a:xfrm>
            <a:off x="1500167" y="1357298"/>
            <a:ext cx="785817" cy="842497"/>
          </a:xfrm>
          <a:prstGeom prst="rect">
            <a:avLst/>
          </a:prstGeom>
          <a:noFill/>
        </p:spPr>
      </p:pic>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Serbest Form"/>
          <p:cNvSpPr/>
          <p:nvPr/>
        </p:nvSpPr>
        <p:spPr>
          <a:xfrm>
            <a:off x="1571603" y="3786190"/>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3" name="22 Metin kutusu"/>
          <p:cNvSpPr txBox="1"/>
          <p:nvPr/>
        </p:nvSpPr>
        <p:spPr>
          <a:xfrm>
            <a:off x="3857620" y="4071942"/>
            <a:ext cx="1071570" cy="307777"/>
          </a:xfrm>
          <a:prstGeom prst="rect">
            <a:avLst/>
          </a:prstGeom>
          <a:noFill/>
        </p:spPr>
        <p:txBody>
          <a:bodyPr wrap="square" rtlCol="0">
            <a:spAutoFit/>
          </a:bodyPr>
          <a:lstStyle/>
          <a:p>
            <a:r>
              <a:rPr lang="tr-TR" sz="1400" b="1" dirty="0"/>
              <a:t>200 Metre</a:t>
            </a:r>
          </a:p>
        </p:txBody>
      </p:sp>
      <p:cxnSp>
        <p:nvCxnSpPr>
          <p:cNvPr id="24" name="23 Düz Ok Bağlayıcısı"/>
          <p:cNvCxnSpPr/>
          <p:nvPr/>
        </p:nvCxnSpPr>
        <p:spPr>
          <a:xfrm>
            <a:off x="1571603" y="4071942"/>
            <a:ext cx="5715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24 Düz Bağlayıcı"/>
          <p:cNvCxnSpPr/>
          <p:nvPr/>
        </p:nvCxnSpPr>
        <p:spPr>
          <a:xfrm flipV="1">
            <a:off x="1571601" y="2524436"/>
            <a:ext cx="785818" cy="1404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6298576" y="2940998"/>
            <a:ext cx="1404630" cy="57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Düz Bağlayıcı"/>
          <p:cNvCxnSpPr/>
          <p:nvPr/>
        </p:nvCxnSpPr>
        <p:spPr>
          <a:xfrm>
            <a:off x="2357419" y="2524436"/>
            <a:ext cx="43577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858015" y="2928934"/>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292734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3429000"/>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72329" y="3357562"/>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585788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214677"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4071933"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4929189"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1" y="250030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30" name="Picture 6" descr="C:\Users\Metin\Desktop\TSSF SUNUM ÇALIŞMASI\DONELER GÜMÜŞ\images.png"/>
          <p:cNvPicPr>
            <a:picLocks noChangeAspect="1" noChangeArrowheads="1"/>
          </p:cNvPicPr>
          <p:nvPr/>
        </p:nvPicPr>
        <p:blipFill>
          <a:blip r:embed="rId3"/>
          <a:srcRect/>
          <a:stretch>
            <a:fillRect/>
          </a:stretch>
        </p:blipFill>
        <p:spPr bwMode="auto">
          <a:xfrm>
            <a:off x="4429124" y="4429132"/>
            <a:ext cx="503245" cy="497878"/>
          </a:xfrm>
          <a:prstGeom prst="rect">
            <a:avLst/>
          </a:prstGeom>
          <a:noFill/>
        </p:spPr>
      </p:pic>
      <p:pic>
        <p:nvPicPr>
          <p:cNvPr id="2056" name="Picture 8" descr="C:\Users\Metin\Desktop\TSSF SUNUM ÇALIŞMASI\DONELER GÜMÜŞ\nmmnmnm.png"/>
          <p:cNvPicPr>
            <a:picLocks noChangeAspect="1" noChangeArrowheads="1"/>
          </p:cNvPicPr>
          <p:nvPr/>
        </p:nvPicPr>
        <p:blipFill>
          <a:blip r:embed="rId5" cstate="print"/>
          <a:srcRect/>
          <a:stretch>
            <a:fillRect/>
          </a:stretch>
        </p:blipFill>
        <p:spPr bwMode="auto">
          <a:xfrm>
            <a:off x="4020759" y="5143512"/>
            <a:ext cx="836993" cy="1428288"/>
          </a:xfrm>
          <a:prstGeom prst="rect">
            <a:avLst/>
          </a:prstGeom>
          <a:noFill/>
        </p:spPr>
      </p:pic>
      <p:cxnSp>
        <p:nvCxnSpPr>
          <p:cNvPr id="46" name="45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Düz Bağlayıcı"/>
          <p:cNvCxnSpPr/>
          <p:nvPr/>
        </p:nvCxnSpPr>
        <p:spPr>
          <a:xfrm rot="5400000">
            <a:off x="4144166" y="4928404"/>
            <a:ext cx="57150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3" descr="C:\Users\Metin\Desktop\TSSF SUNUM ÇALIŞMASI\DONELER GÜMÜŞ\IIII.png"/>
          <p:cNvPicPr>
            <a:picLocks noChangeAspect="1" noChangeArrowheads="1"/>
          </p:cNvPicPr>
          <p:nvPr/>
        </p:nvPicPr>
        <p:blipFill>
          <a:blip r:embed="rId6"/>
          <a:srcRect/>
          <a:stretch>
            <a:fillRect/>
          </a:stretch>
        </p:blipFill>
        <p:spPr bwMode="auto">
          <a:xfrm>
            <a:off x="4429124" y="4754572"/>
            <a:ext cx="500066" cy="388940"/>
          </a:xfrm>
          <a:prstGeom prst="rect">
            <a:avLst/>
          </a:prstGeom>
          <a:noFill/>
        </p:spPr>
      </p:pic>
      <p:cxnSp>
        <p:nvCxnSpPr>
          <p:cNvPr id="45" name="44 Düz Bağlayıcı"/>
          <p:cNvCxnSpPr>
            <a:stCxn id="1030" idx="1"/>
          </p:cNvCxnSpPr>
          <p:nvPr/>
        </p:nvCxnSpPr>
        <p:spPr>
          <a:xfrm rot="10800000" flipV="1">
            <a:off x="4429124" y="4678070"/>
            <a:ext cx="1588" cy="465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49 Dikdörtgen"/>
          <p:cNvSpPr/>
          <p:nvPr/>
        </p:nvSpPr>
        <p:spPr>
          <a:xfrm>
            <a:off x="4500562" y="4857760"/>
            <a:ext cx="357190" cy="1428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50 Dikdörtgen"/>
          <p:cNvSpPr/>
          <p:nvPr/>
        </p:nvSpPr>
        <p:spPr>
          <a:xfrm>
            <a:off x="2571736" y="1643050"/>
            <a:ext cx="4071966" cy="400110"/>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Kontrollü Yüzme Alanı</a:t>
            </a:r>
          </a:p>
        </p:txBody>
      </p:sp>
      <p:sp>
        <p:nvSpPr>
          <p:cNvPr id="53" name="52 Dikdörtgen"/>
          <p:cNvSpPr/>
          <p:nvPr/>
        </p:nvSpPr>
        <p:spPr>
          <a:xfrm>
            <a:off x="2357422" y="2857496"/>
            <a:ext cx="4286280" cy="338554"/>
          </a:xfrm>
          <a:prstGeom prst="rect">
            <a:avLst/>
          </a:prstGeom>
        </p:spPr>
        <p:txBody>
          <a:bodyPr wrap="square">
            <a:spAutoFit/>
          </a:bodyPr>
          <a:lstStyle/>
          <a:p>
            <a:pPr marL="365760" lvl="0" indent="-256032" algn="ctr">
              <a:spcBef>
                <a:spcPts val="400"/>
              </a:spcBef>
              <a:buClr>
                <a:schemeClr val="accent1"/>
              </a:buClr>
              <a:buSzPct val="68000"/>
              <a:defRPr/>
            </a:pPr>
            <a:r>
              <a:rPr lang="tr-TR" sz="1600" b="1" dirty="0">
                <a:solidFill>
                  <a:srgbClr val="CD1D25"/>
                </a:solidFill>
                <a:latin typeface="Arial" pitchFamily="34" charset="0"/>
                <a:cs typeface="Arial" pitchFamily="34" charset="0"/>
              </a:rPr>
              <a:t>ZARARLI DENİZ CANLILARI OLABİLİR</a:t>
            </a:r>
          </a:p>
        </p:txBody>
      </p:sp>
      <p:pic>
        <p:nvPicPr>
          <p:cNvPr id="54" name="Picture 5" descr="C:\Users\Metin\Desktop\TSSF SUNUM ÇALIŞMASI\DONELER GÜMÜŞ\sarı ttt.png"/>
          <p:cNvPicPr>
            <a:picLocks noChangeAspect="1" noChangeArrowheads="1"/>
          </p:cNvPicPr>
          <p:nvPr/>
        </p:nvPicPr>
        <p:blipFill>
          <a:blip r:embed="rId7"/>
          <a:srcRect/>
          <a:stretch>
            <a:fillRect/>
          </a:stretch>
        </p:blipFill>
        <p:spPr bwMode="auto">
          <a:xfrm>
            <a:off x="1571604" y="1928802"/>
            <a:ext cx="714380" cy="500066"/>
          </a:xfrm>
          <a:prstGeom prst="rect">
            <a:avLst/>
          </a:prstGeom>
          <a:noFill/>
        </p:spPr>
      </p:pic>
      <p:sp>
        <p:nvSpPr>
          <p:cNvPr id="59" name="58 Dikdörtgen"/>
          <p:cNvSpPr/>
          <p:nvPr/>
        </p:nvSpPr>
        <p:spPr>
          <a:xfrm>
            <a:off x="1500166" y="1357298"/>
            <a:ext cx="45719"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5" name="Picture 5" descr="C:\Users\Metin\Desktop\TSSF SUNUM ÇALIŞMASI\DONELER GÜMÜŞ\sarı ttt.png"/>
          <p:cNvPicPr>
            <a:picLocks noChangeAspect="1" noChangeArrowheads="1"/>
          </p:cNvPicPr>
          <p:nvPr/>
        </p:nvPicPr>
        <p:blipFill>
          <a:blip r:embed="rId7"/>
          <a:srcRect/>
          <a:stretch>
            <a:fillRect/>
          </a:stretch>
        </p:blipFill>
        <p:spPr bwMode="auto">
          <a:xfrm>
            <a:off x="7358082" y="1928802"/>
            <a:ext cx="714380" cy="500066"/>
          </a:xfrm>
          <a:prstGeom prst="rect">
            <a:avLst/>
          </a:prstGeom>
          <a:solidFill>
            <a:srgbClr val="002060"/>
          </a:solidFill>
        </p:spPr>
      </p:pic>
      <p:sp>
        <p:nvSpPr>
          <p:cNvPr id="60" name="59 Dikdörtgen"/>
          <p:cNvSpPr/>
          <p:nvPr/>
        </p:nvSpPr>
        <p:spPr>
          <a:xfrm>
            <a:off x="7286644" y="1357298"/>
            <a:ext cx="71438"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56 Dikdörtgen"/>
          <p:cNvSpPr/>
          <p:nvPr/>
        </p:nvSpPr>
        <p:spPr>
          <a:xfrm>
            <a:off x="2714612" y="3357562"/>
            <a:ext cx="3548087" cy="338554"/>
          </a:xfrm>
          <a:prstGeom prst="rect">
            <a:avLst/>
          </a:prstGeom>
        </p:spPr>
        <p:txBody>
          <a:bodyPr wrap="none">
            <a:spAutoFit/>
          </a:bodyPr>
          <a:lstStyle/>
          <a:p>
            <a:r>
              <a:rPr lang="tr-TR" sz="1600" b="1" dirty="0">
                <a:solidFill>
                  <a:srgbClr val="CD1D25"/>
                </a:solidFill>
                <a:latin typeface="Arial" pitchFamily="34" charset="0"/>
                <a:cs typeface="Arial" pitchFamily="34" charset="0"/>
              </a:rPr>
              <a:t>DENİZ VE HAVA ŞARTLARI RİSKLİ</a:t>
            </a:r>
            <a:endParaRPr lang="tr-TR" sz="1600" dirty="0"/>
          </a:p>
        </p:txBody>
      </p:sp>
      <p:pic>
        <p:nvPicPr>
          <p:cNvPr id="2052" name="Picture 4" descr="C:\Users\Metin\Desktop\TSSF SUNUM ÇALIŞMASI\DONELER GÜMÜŞ\yüzme.png"/>
          <p:cNvPicPr>
            <a:picLocks noChangeAspect="1" noChangeArrowheads="1"/>
          </p:cNvPicPr>
          <p:nvPr/>
        </p:nvPicPr>
        <p:blipFill>
          <a:blip r:embed="rId8"/>
          <a:srcRect/>
          <a:stretch>
            <a:fillRect/>
          </a:stretch>
        </p:blipFill>
        <p:spPr bwMode="auto">
          <a:xfrm>
            <a:off x="6215074" y="3429000"/>
            <a:ext cx="766762" cy="371475"/>
          </a:xfrm>
          <a:prstGeom prst="rect">
            <a:avLst/>
          </a:prstGeom>
          <a:noFill/>
        </p:spPr>
      </p:pic>
      <p:pic>
        <p:nvPicPr>
          <p:cNvPr id="58" name="Picture 4" descr="C:\Users\Metin\Desktop\TSSF SUNUM ÇALIŞMASI\DONELER GÜMÜŞ\yüzme.png"/>
          <p:cNvPicPr>
            <a:picLocks noChangeAspect="1" noChangeArrowheads="1"/>
          </p:cNvPicPr>
          <p:nvPr/>
        </p:nvPicPr>
        <p:blipFill>
          <a:blip r:embed="rId8"/>
          <a:srcRect/>
          <a:stretch>
            <a:fillRect/>
          </a:stretch>
        </p:blipFill>
        <p:spPr bwMode="auto">
          <a:xfrm>
            <a:off x="1928794" y="3429000"/>
            <a:ext cx="714380" cy="371475"/>
          </a:xfrm>
          <a:prstGeom prst="rect">
            <a:avLst/>
          </a:prstGeom>
          <a:noFill/>
        </p:spPr>
      </p:pic>
      <p:pic>
        <p:nvPicPr>
          <p:cNvPr id="61" name="Picture 2" descr="C:\Users\Metin\Desktop\TSSF SUNUM ÇALIŞMASI\DONELER GÜMÜŞ\kö.png"/>
          <p:cNvPicPr>
            <a:picLocks noChangeAspect="1" noChangeArrowheads="1"/>
          </p:cNvPicPr>
          <p:nvPr/>
        </p:nvPicPr>
        <p:blipFill>
          <a:blip r:embed="rId9" cstate="print"/>
          <a:srcRect/>
          <a:stretch>
            <a:fillRect/>
          </a:stretch>
        </p:blipFill>
        <p:spPr bwMode="auto">
          <a:xfrm>
            <a:off x="6215074" y="2571744"/>
            <a:ext cx="358525" cy="365354"/>
          </a:xfrm>
          <a:prstGeom prst="rect">
            <a:avLst/>
          </a:prstGeom>
          <a:noFill/>
        </p:spPr>
      </p:pic>
      <p:pic>
        <p:nvPicPr>
          <p:cNvPr id="62" name="Picture 3" descr="C:\Users\Metin\Desktop\TSSF SUNUM ÇALIŞMASI\DONELER GÜMÜŞ\ahh.png"/>
          <p:cNvPicPr>
            <a:picLocks noChangeAspect="1" noChangeArrowheads="1"/>
          </p:cNvPicPr>
          <p:nvPr/>
        </p:nvPicPr>
        <p:blipFill>
          <a:blip r:embed="rId10" cstate="print"/>
          <a:srcRect/>
          <a:stretch>
            <a:fillRect/>
          </a:stretch>
        </p:blipFill>
        <p:spPr bwMode="auto">
          <a:xfrm flipV="1">
            <a:off x="2500298" y="2571743"/>
            <a:ext cx="428628" cy="326995"/>
          </a:xfrm>
          <a:prstGeom prst="rect">
            <a:avLst/>
          </a:prstGeom>
          <a:noFill/>
        </p:spPr>
      </p:pic>
      <p:pic>
        <p:nvPicPr>
          <p:cNvPr id="3" name="Picture 5" descr="C:\Users\Metin\Desktop\TSSF SUNUM ÇALIŞMASI\DONELER GÜMÜŞ\dalll.png"/>
          <p:cNvPicPr>
            <a:picLocks noChangeAspect="1" noChangeArrowheads="1"/>
          </p:cNvPicPr>
          <p:nvPr/>
        </p:nvPicPr>
        <p:blipFill>
          <a:blip r:embed="rId11"/>
          <a:srcRect/>
          <a:stretch>
            <a:fillRect/>
          </a:stretch>
        </p:blipFill>
        <p:spPr bwMode="auto">
          <a:xfrm>
            <a:off x="2928926" y="3143248"/>
            <a:ext cx="3057525" cy="223836"/>
          </a:xfrm>
          <a:prstGeom prst="rect">
            <a:avLst/>
          </a:prstGeom>
          <a:noFill/>
        </p:spPr>
      </p:pic>
      <p:sp>
        <p:nvSpPr>
          <p:cNvPr id="44" name="43 Dikdörtgen"/>
          <p:cNvSpPr/>
          <p:nvPr/>
        </p:nvSpPr>
        <p:spPr>
          <a:xfrm>
            <a:off x="5143504" y="4286256"/>
            <a:ext cx="4000496" cy="646331"/>
          </a:xfrm>
          <a:prstGeom prst="rect">
            <a:avLst/>
          </a:prstGeom>
        </p:spPr>
        <p:txBody>
          <a:bodyPr wrap="square">
            <a:spAutoFit/>
          </a:bodyPr>
          <a:lstStyle/>
          <a:p>
            <a:pPr marL="365760" lvl="0" indent="-256032" algn="ctr">
              <a:spcBef>
                <a:spcPts val="400"/>
              </a:spcBef>
              <a:buClr>
                <a:schemeClr val="accent1"/>
              </a:buClr>
              <a:buSzPct val="68000"/>
              <a:defRPr/>
            </a:pPr>
            <a:r>
              <a:rPr lang="tr-TR" b="1" dirty="0">
                <a:solidFill>
                  <a:srgbClr val="CD1D25"/>
                </a:solidFill>
                <a:latin typeface="Arial" pitchFamily="34" charset="0"/>
                <a:cs typeface="Arial" pitchFamily="34" charset="0"/>
              </a:rPr>
              <a:t>Mor bayrak asılıyken sarı bayrak asmak gerektiğinde</a:t>
            </a:r>
          </a:p>
        </p:txBody>
      </p:sp>
      <p:sp>
        <p:nvSpPr>
          <p:cNvPr id="49" name="48 Sağ Ok"/>
          <p:cNvSpPr/>
          <p:nvPr/>
        </p:nvSpPr>
        <p:spPr>
          <a:xfrm rot="20206994" flipV="1">
            <a:off x="5166350" y="4839290"/>
            <a:ext cx="483206" cy="68892"/>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46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5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63" name="62 Aşağı Ok"/>
          <p:cNvSpPr/>
          <p:nvPr/>
        </p:nvSpPr>
        <p:spPr>
          <a:xfrm>
            <a:off x="4500562" y="2285992"/>
            <a:ext cx="45719" cy="428628"/>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571612"/>
            <a:ext cx="8715436" cy="400052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1900" b="1" dirty="0">
              <a:solidFill>
                <a:srgbClr val="CD1D25"/>
              </a:solidFill>
              <a:latin typeface="Arial" pitchFamily="34" charset="0"/>
              <a:cs typeface="Arial" pitchFamily="34" charset="0"/>
            </a:endParaRPr>
          </a:p>
          <a:p>
            <a:pPr marL="365760" indent="-256032" algn="ctr">
              <a:spcBef>
                <a:spcPts val="400"/>
              </a:spcBef>
              <a:buClr>
                <a:schemeClr val="accent1"/>
              </a:buClr>
              <a:buSzPct val="100000"/>
              <a:defRPr/>
            </a:pPr>
            <a:r>
              <a:rPr lang="tr-TR" sz="1900" dirty="0">
                <a:latin typeface="Arial" pitchFamily="34" charset="0"/>
                <a:cs typeface="Arial" pitchFamily="34" charset="0"/>
              </a:rPr>
              <a:t>	</a:t>
            </a:r>
            <a:endParaRPr lang="tr-TR" sz="2000" dirty="0">
              <a:latin typeface="Arial" pitchFamily="34" charset="0"/>
              <a:cs typeface="Arial" pitchFamily="34" charset="0"/>
            </a:endParaRPr>
          </a:p>
          <a:p>
            <a:pPr marL="365760" indent="-256032">
              <a:spcBef>
                <a:spcPts val="400"/>
              </a:spcBef>
              <a:buClr>
                <a:schemeClr val="accent1"/>
              </a:buClr>
              <a:buSzPct val="100000"/>
              <a:defRPr/>
            </a:pPr>
            <a:endParaRPr lang="tr-TR" sz="1900" dirty="0">
              <a:latin typeface="Arial" pitchFamily="34" charset="0"/>
              <a:cs typeface="Arial" pitchFamily="34" charset="0"/>
            </a:endParaRPr>
          </a:p>
        </p:txBody>
      </p:sp>
      <p:pic>
        <p:nvPicPr>
          <p:cNvPr id="20"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1" name="20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2" name="21 Dikdörtgen"/>
          <p:cNvSpPr/>
          <p:nvPr/>
        </p:nvSpPr>
        <p:spPr>
          <a:xfrm>
            <a:off x="3143240" y="2363924"/>
            <a:ext cx="5500726" cy="707886"/>
          </a:xfrm>
          <a:prstGeom prst="rect">
            <a:avLst/>
          </a:prstGeom>
        </p:spPr>
        <p:txBody>
          <a:bodyPr wrap="square">
            <a:sp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SÖRF VE MOTORLU - MOTORSUZ DENİZ TAŞITLARI ALANI</a:t>
            </a:r>
          </a:p>
        </p:txBody>
      </p:sp>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026" name="Picture 2" descr="C:\Users\Metin\Desktop\TSSF SUNUM ÇALIŞMASI\DÜĞÜMLER\DAMALI BAYRAK.png"/>
          <p:cNvPicPr>
            <a:picLocks noChangeAspect="1" noChangeArrowheads="1"/>
          </p:cNvPicPr>
          <p:nvPr/>
        </p:nvPicPr>
        <p:blipFill>
          <a:blip r:embed="rId4"/>
          <a:srcRect/>
          <a:stretch>
            <a:fillRect/>
          </a:stretch>
        </p:blipFill>
        <p:spPr bwMode="auto">
          <a:xfrm>
            <a:off x="428596" y="1606248"/>
            <a:ext cx="2500330" cy="3894454"/>
          </a:xfrm>
          <a:prstGeom prst="rect">
            <a:avLst/>
          </a:prstGeom>
          <a:noFill/>
        </p:spPr>
      </p:pic>
      <p:sp>
        <p:nvSpPr>
          <p:cNvPr id="31" name="19 İçerik Yer Tutucusu"/>
          <p:cNvSpPr txBox="1">
            <a:spLocks/>
          </p:cNvSpPr>
          <p:nvPr/>
        </p:nvSpPr>
        <p:spPr>
          <a:xfrm>
            <a:off x="2214546" y="3786190"/>
            <a:ext cx="5929354" cy="928694"/>
          </a:xfrm>
          <a:prstGeom prst="rect">
            <a:avLst/>
          </a:prstGeom>
          <a:ln>
            <a:noFill/>
          </a:ln>
        </p:spPr>
        <p:txBody>
          <a:bodyPr vert="horz">
            <a:normAutofit lnSpcReduction="10000"/>
          </a:bodyPr>
          <a:lstStyle/>
          <a:p>
            <a:pPr lvl="0" algn="ctr"/>
            <a:r>
              <a:rPr lang="tr-TR" sz="2000" dirty="0">
                <a:latin typeface="Arial" pitchFamily="34" charset="0"/>
                <a:cs typeface="Arial" pitchFamily="34" charset="0"/>
              </a:rPr>
              <a:t>Dikdörtgen, sol üst ve sağ alt siyah, sağ üst ve sol alt beyaz renk, dört parçalı damalı bayrak, </a:t>
            </a:r>
          </a:p>
          <a:p>
            <a:pPr lvl="0" algn="ctr"/>
            <a:r>
              <a:rPr lang="tr-TR" sz="2000" dirty="0">
                <a:latin typeface="Arial" pitchFamily="34" charset="0"/>
                <a:cs typeface="Arial" pitchFamily="34" charset="0"/>
              </a:rPr>
              <a:t>75x100 cm ölçülerinde. </a:t>
            </a:r>
            <a:endParaRPr kumimoji="0" lang="tr-TR" sz="2000" i="0" u="none" strike="noStrike" kern="1200" cap="none" spc="0" normalizeH="0" baseline="0" noProof="0" dirty="0">
              <a:ln>
                <a:noFill/>
              </a:ln>
              <a:solidFill>
                <a:srgbClr val="CD1D25"/>
              </a:solidFill>
              <a:effectLst/>
              <a:uLnTx/>
              <a:uFillTx/>
              <a:latin typeface="Arial" pitchFamily="34" charset="0"/>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i="0" u="none" strike="noStrike" kern="1200" cap="none" spc="0" normalizeH="0" baseline="0" noProof="0" dirty="0">
              <a:ln>
                <a:noFill/>
              </a:ln>
              <a:solidFill>
                <a:srgbClr val="CD1D25"/>
              </a:solidFill>
              <a:effectLst/>
              <a:uLnTx/>
              <a:uFillTx/>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Serbest Form"/>
          <p:cNvSpPr/>
          <p:nvPr/>
        </p:nvSpPr>
        <p:spPr>
          <a:xfrm>
            <a:off x="1571603" y="4620783"/>
            <a:ext cx="5715040" cy="236977"/>
          </a:xfrm>
          <a:custGeom>
            <a:avLst/>
            <a:gdLst>
              <a:gd name="connsiteX0" fmla="*/ 0 w 3991429"/>
              <a:gd name="connsiteY0" fmla="*/ 1332895 h 1935238"/>
              <a:gd name="connsiteX1" fmla="*/ 1741715 w 3991429"/>
              <a:gd name="connsiteY1" fmla="*/ 26609 h 1935238"/>
              <a:gd name="connsiteX2" fmla="*/ 3991429 w 3991429"/>
              <a:gd name="connsiteY2" fmla="*/ 1173238 h 1935238"/>
            </a:gdLst>
            <a:ahLst/>
            <a:cxnLst>
              <a:cxn ang="0">
                <a:pos x="connsiteX0" y="connsiteY0"/>
              </a:cxn>
              <a:cxn ang="0">
                <a:pos x="connsiteX1" y="connsiteY1"/>
              </a:cxn>
              <a:cxn ang="0">
                <a:pos x="connsiteX2" y="connsiteY2"/>
              </a:cxn>
            </a:cxnLst>
            <a:rect l="l" t="t" r="r" b="b"/>
            <a:pathLst>
              <a:path w="3991429" h="1935238">
                <a:moveTo>
                  <a:pt x="0" y="1332895"/>
                </a:moveTo>
                <a:cubicBezTo>
                  <a:pt x="538238" y="693056"/>
                  <a:pt x="1076477" y="53218"/>
                  <a:pt x="1741715" y="26609"/>
                </a:cubicBezTo>
                <a:cubicBezTo>
                  <a:pt x="2406953" y="0"/>
                  <a:pt x="3364896" y="1935238"/>
                  <a:pt x="3991429" y="1173238"/>
                </a:cubicBezTo>
              </a:path>
            </a:pathLst>
          </a:cu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25" name="24 Düz Bağlayıcı"/>
          <p:cNvCxnSpPr/>
          <p:nvPr/>
        </p:nvCxnSpPr>
        <p:spPr>
          <a:xfrm rot="5400000" flipH="1" flipV="1">
            <a:off x="939991" y="2560413"/>
            <a:ext cx="2834859" cy="1571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rot="16200000" flipV="1">
            <a:off x="5154835" y="2703289"/>
            <a:ext cx="2977734" cy="1285884"/>
          </a:xfrm>
          <a:prstGeom prst="line">
            <a:avLst/>
          </a:prstGeom>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27 Oval"/>
          <p:cNvSpPr/>
          <p:nvPr/>
        </p:nvSpPr>
        <p:spPr>
          <a:xfrm>
            <a:off x="2357421" y="3334899"/>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6786578" y="3763527"/>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29 Oval"/>
          <p:cNvSpPr/>
          <p:nvPr/>
        </p:nvSpPr>
        <p:spPr>
          <a:xfrm>
            <a:off x="2071669" y="3761939"/>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30 Oval"/>
          <p:cNvSpPr/>
          <p:nvPr/>
        </p:nvSpPr>
        <p:spPr>
          <a:xfrm>
            <a:off x="1785917" y="4263593"/>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31 Oval"/>
          <p:cNvSpPr/>
          <p:nvPr/>
        </p:nvSpPr>
        <p:spPr>
          <a:xfrm>
            <a:off x="7000892" y="4192155"/>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Oval"/>
          <p:cNvSpPr/>
          <p:nvPr/>
        </p:nvSpPr>
        <p:spPr>
          <a:xfrm>
            <a:off x="6429388" y="285749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33 Oval"/>
          <p:cNvSpPr/>
          <p:nvPr/>
        </p:nvSpPr>
        <p:spPr>
          <a:xfrm>
            <a:off x="3143240" y="1857364"/>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34 Oval"/>
          <p:cNvSpPr/>
          <p:nvPr/>
        </p:nvSpPr>
        <p:spPr>
          <a:xfrm>
            <a:off x="6000760" y="1857364"/>
            <a:ext cx="71438"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35 Oval"/>
          <p:cNvSpPr/>
          <p:nvPr/>
        </p:nvSpPr>
        <p:spPr>
          <a:xfrm>
            <a:off x="6215074" y="2428868"/>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36 Oval"/>
          <p:cNvSpPr/>
          <p:nvPr/>
        </p:nvSpPr>
        <p:spPr>
          <a:xfrm>
            <a:off x="6643702" y="3334899"/>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99" name="Picture 3" descr="C:\Users\Metin\Desktop\TSSF SUNUM ÇALIŞMASI\DONELER GÜMÜŞ\DAMALI.png"/>
          <p:cNvPicPr>
            <a:picLocks noChangeAspect="1" noChangeArrowheads="1"/>
          </p:cNvPicPr>
          <p:nvPr/>
        </p:nvPicPr>
        <p:blipFill>
          <a:blip r:embed="rId4"/>
          <a:srcRect/>
          <a:stretch>
            <a:fillRect/>
          </a:stretch>
        </p:blipFill>
        <p:spPr bwMode="auto">
          <a:xfrm>
            <a:off x="1571604" y="2550669"/>
            <a:ext cx="808013" cy="584211"/>
          </a:xfrm>
          <a:prstGeom prst="rect">
            <a:avLst/>
          </a:prstGeom>
          <a:noFill/>
        </p:spPr>
      </p:pic>
      <p:sp>
        <p:nvSpPr>
          <p:cNvPr id="59" name="58 Dikdörtgen"/>
          <p:cNvSpPr/>
          <p:nvPr/>
        </p:nvSpPr>
        <p:spPr>
          <a:xfrm>
            <a:off x="1571604" y="2549081"/>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8" name="Picture 3" descr="C:\Users\Metin\Desktop\TSSF SUNUM ÇALIŞMASI\DONELER GÜMÜŞ\DAMALI.png"/>
          <p:cNvPicPr>
            <a:picLocks noChangeAspect="1" noChangeArrowheads="1"/>
          </p:cNvPicPr>
          <p:nvPr/>
        </p:nvPicPr>
        <p:blipFill>
          <a:blip r:embed="rId4"/>
          <a:srcRect/>
          <a:stretch>
            <a:fillRect/>
          </a:stretch>
        </p:blipFill>
        <p:spPr bwMode="auto">
          <a:xfrm>
            <a:off x="7286644" y="2550669"/>
            <a:ext cx="808013" cy="584211"/>
          </a:xfrm>
          <a:prstGeom prst="rect">
            <a:avLst/>
          </a:prstGeom>
          <a:noFill/>
        </p:spPr>
      </p:pic>
      <p:sp>
        <p:nvSpPr>
          <p:cNvPr id="60" name="59 Dikdörtgen"/>
          <p:cNvSpPr/>
          <p:nvPr/>
        </p:nvSpPr>
        <p:spPr>
          <a:xfrm>
            <a:off x="7286644" y="2549081"/>
            <a:ext cx="45719"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51 Oval"/>
          <p:cNvSpPr/>
          <p:nvPr/>
        </p:nvSpPr>
        <p:spPr>
          <a:xfrm>
            <a:off x="2857488" y="2357430"/>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52 Oval"/>
          <p:cNvSpPr/>
          <p:nvPr/>
        </p:nvSpPr>
        <p:spPr>
          <a:xfrm>
            <a:off x="2571736" y="2857496"/>
            <a:ext cx="71438" cy="71438"/>
          </a:xfrm>
          <a:prstGeom prst="ellips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02" name="Picture 6" descr="C:\Users\Metin\Desktop\TSSF SUNUM ÇALIŞMASI\DONELER GÜMÜŞ\yelken 1.png"/>
          <p:cNvPicPr>
            <a:picLocks noChangeAspect="1" noChangeArrowheads="1"/>
          </p:cNvPicPr>
          <p:nvPr/>
        </p:nvPicPr>
        <p:blipFill>
          <a:blip r:embed="rId5"/>
          <a:srcRect/>
          <a:stretch>
            <a:fillRect/>
          </a:stretch>
        </p:blipFill>
        <p:spPr bwMode="auto">
          <a:xfrm>
            <a:off x="2285984" y="3686183"/>
            <a:ext cx="1247775" cy="885825"/>
          </a:xfrm>
          <a:prstGeom prst="rect">
            <a:avLst/>
          </a:prstGeom>
          <a:noFill/>
        </p:spPr>
      </p:pic>
      <p:pic>
        <p:nvPicPr>
          <p:cNvPr id="4103" name="Picture 7" descr="C:\Users\Metin\Desktop\TSSF SUNUM ÇALIŞMASI\DONELER GÜMÜŞ\kayak 1.png"/>
          <p:cNvPicPr>
            <a:picLocks noChangeAspect="1" noChangeArrowheads="1"/>
          </p:cNvPicPr>
          <p:nvPr/>
        </p:nvPicPr>
        <p:blipFill>
          <a:blip r:embed="rId6"/>
          <a:srcRect/>
          <a:stretch>
            <a:fillRect/>
          </a:stretch>
        </p:blipFill>
        <p:spPr bwMode="auto">
          <a:xfrm>
            <a:off x="5572132" y="3571876"/>
            <a:ext cx="1133475" cy="1038225"/>
          </a:xfrm>
          <a:prstGeom prst="rect">
            <a:avLst/>
          </a:prstGeom>
          <a:noFill/>
        </p:spPr>
      </p:pic>
      <p:pic>
        <p:nvPicPr>
          <p:cNvPr id="4105" name="Picture 9" descr="C:\Users\Metin\Desktop\TSSF SUNUM ÇALIŞMASI\DONELER GÜMÜŞ\jet 1.png"/>
          <p:cNvPicPr>
            <a:picLocks noChangeAspect="1" noChangeArrowheads="1"/>
          </p:cNvPicPr>
          <p:nvPr/>
        </p:nvPicPr>
        <p:blipFill>
          <a:blip r:embed="rId7"/>
          <a:srcRect/>
          <a:stretch>
            <a:fillRect/>
          </a:stretch>
        </p:blipFill>
        <p:spPr bwMode="auto">
          <a:xfrm>
            <a:off x="3900491" y="1500174"/>
            <a:ext cx="1171575" cy="962025"/>
          </a:xfrm>
          <a:prstGeom prst="rect">
            <a:avLst/>
          </a:prstGeom>
          <a:noFill/>
        </p:spPr>
      </p:pic>
      <p:sp>
        <p:nvSpPr>
          <p:cNvPr id="54" name="53 Akış Çizelgesi: Birleştir"/>
          <p:cNvSpPr/>
          <p:nvPr/>
        </p:nvSpPr>
        <p:spPr>
          <a:xfrm rot="10800000">
            <a:off x="3786182" y="5214949"/>
            <a:ext cx="1571636" cy="285751"/>
          </a:xfrm>
          <a:prstGeom prst="flowChartMerg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56 Dikdörtgen"/>
          <p:cNvSpPr/>
          <p:nvPr/>
        </p:nvSpPr>
        <p:spPr>
          <a:xfrm>
            <a:off x="4000496" y="5500702"/>
            <a:ext cx="1214446" cy="1000132"/>
          </a:xfrm>
          <a:prstGeom prst="rect">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57 Metin kutusu"/>
          <p:cNvSpPr txBox="1"/>
          <p:nvPr/>
        </p:nvSpPr>
        <p:spPr>
          <a:xfrm>
            <a:off x="4000496" y="5715016"/>
            <a:ext cx="1214446" cy="461665"/>
          </a:xfrm>
          <a:prstGeom prst="rect">
            <a:avLst/>
          </a:prstGeom>
          <a:noFill/>
        </p:spPr>
        <p:txBody>
          <a:bodyPr wrap="square" rtlCol="0">
            <a:spAutoFit/>
          </a:bodyPr>
          <a:lstStyle/>
          <a:p>
            <a:pPr algn="ctr"/>
            <a:r>
              <a:rPr lang="tr-TR" sz="1200" b="1" dirty="0">
                <a:solidFill>
                  <a:srgbClr val="EE0000"/>
                </a:solidFill>
              </a:rPr>
              <a:t>SU SPORLARI</a:t>
            </a:r>
          </a:p>
          <a:p>
            <a:pPr algn="ctr"/>
            <a:r>
              <a:rPr lang="tr-TR" sz="1200" b="1" dirty="0">
                <a:solidFill>
                  <a:srgbClr val="EE0000"/>
                </a:solidFill>
              </a:rPr>
              <a:t>MERKEZİ</a:t>
            </a:r>
          </a:p>
        </p:txBody>
      </p:sp>
      <p:sp>
        <p:nvSpPr>
          <p:cNvPr id="61" name="60 Dikdörtgen"/>
          <p:cNvSpPr/>
          <p:nvPr/>
        </p:nvSpPr>
        <p:spPr>
          <a:xfrm>
            <a:off x="2857488" y="3143248"/>
            <a:ext cx="3244671" cy="338554"/>
          </a:xfrm>
          <a:prstGeom prst="rect">
            <a:avLst/>
          </a:prstGeom>
        </p:spPr>
        <p:txBody>
          <a:bodyPr wrap="none">
            <a:spAutoFit/>
          </a:bodyPr>
          <a:lstStyle/>
          <a:p>
            <a:r>
              <a:rPr lang="tr-TR" sz="1600" b="1" dirty="0">
                <a:solidFill>
                  <a:srgbClr val="CD1D25"/>
                </a:solidFill>
                <a:latin typeface="Arial" pitchFamily="34" charset="0"/>
                <a:cs typeface="Arial" pitchFamily="34" charset="0"/>
              </a:rPr>
              <a:t>YÜZMEK TEHLİKELİ VE YASAK</a:t>
            </a:r>
            <a:endParaRPr lang="tr-TR" sz="1600" dirty="0"/>
          </a:p>
        </p:txBody>
      </p:sp>
      <p:sp>
        <p:nvSpPr>
          <p:cNvPr id="39" name="38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40"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Metin\Desktop\TSSF SUNUM ÇALIŞMASI\DONELER GÜMÜŞ\plaj bayrak.jpg"/>
          <p:cNvPicPr>
            <a:picLocks noChangeAspect="1" noChangeArrowheads="1"/>
          </p:cNvPicPr>
          <p:nvPr/>
        </p:nvPicPr>
        <p:blipFill>
          <a:blip r:embed="rId3"/>
          <a:srcRect/>
          <a:stretch>
            <a:fillRect/>
          </a:stretch>
        </p:blipFill>
        <p:spPr bwMode="auto">
          <a:xfrm>
            <a:off x="0" y="642918"/>
            <a:ext cx="9144000" cy="5072098"/>
          </a:xfrm>
          <a:prstGeom prst="rect">
            <a:avLst/>
          </a:prstGeom>
          <a:noFill/>
        </p:spPr>
      </p:pic>
      <p:pic>
        <p:nvPicPr>
          <p:cNvPr id="14"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15" name="14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7" name="6 Akış Çizelgesi: Birleştir"/>
          <p:cNvSpPr/>
          <p:nvPr/>
        </p:nvSpPr>
        <p:spPr>
          <a:xfrm rot="10800000">
            <a:off x="3643307" y="3929066"/>
            <a:ext cx="1109390" cy="163286"/>
          </a:xfrm>
          <a:prstGeom prst="flowChartMerg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p:cNvSpPr/>
          <p:nvPr/>
        </p:nvSpPr>
        <p:spPr>
          <a:xfrm>
            <a:off x="3643306" y="4143380"/>
            <a:ext cx="1143008" cy="428628"/>
          </a:xfrm>
          <a:prstGeom prst="rect">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3643306" y="4143380"/>
            <a:ext cx="1143008" cy="461665"/>
          </a:xfrm>
          <a:prstGeom prst="rect">
            <a:avLst/>
          </a:prstGeom>
          <a:noFill/>
        </p:spPr>
        <p:txBody>
          <a:bodyPr wrap="square" rtlCol="0">
            <a:spAutoFit/>
          </a:bodyPr>
          <a:lstStyle/>
          <a:p>
            <a:pPr algn="ctr"/>
            <a:r>
              <a:rPr lang="tr-TR" sz="1200" b="1" dirty="0">
                <a:solidFill>
                  <a:srgbClr val="EE0000"/>
                </a:solidFill>
              </a:rPr>
              <a:t>SU SPORLARI</a:t>
            </a:r>
          </a:p>
          <a:p>
            <a:pPr algn="ctr"/>
            <a:r>
              <a:rPr lang="tr-TR" sz="1200" b="1" dirty="0">
                <a:solidFill>
                  <a:srgbClr val="EE0000"/>
                </a:solidFill>
              </a:rPr>
              <a:t>MERKEZİ</a:t>
            </a:r>
          </a:p>
        </p:txBody>
      </p:sp>
      <p:sp>
        <p:nvSpPr>
          <p:cNvPr id="26" name="25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HİZMET BAYRAKLARI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27"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8" name="27 Metin kutusu"/>
          <p:cNvSpPr txBox="1"/>
          <p:nvPr/>
        </p:nvSpPr>
        <p:spPr>
          <a:xfrm>
            <a:off x="3143240" y="3071810"/>
            <a:ext cx="500066" cy="230832"/>
          </a:xfrm>
          <a:prstGeom prst="rect">
            <a:avLst/>
          </a:prstGeom>
          <a:noFill/>
        </p:spPr>
        <p:txBody>
          <a:bodyPr wrap="square" rtlCol="0">
            <a:spAutoFit/>
          </a:bodyPr>
          <a:lstStyle/>
          <a:p>
            <a:r>
              <a:rPr lang="tr-TR" sz="900" b="1" u="sng" dirty="0">
                <a:latin typeface="Arial" pitchFamily="34" charset="0"/>
                <a:cs typeface="Arial" pitchFamily="34" charset="0"/>
              </a:rPr>
              <a:t>2 m.</a:t>
            </a:r>
          </a:p>
        </p:txBody>
      </p:sp>
      <p:sp>
        <p:nvSpPr>
          <p:cNvPr id="29" name="28 Metin kutusu"/>
          <p:cNvSpPr txBox="1"/>
          <p:nvPr/>
        </p:nvSpPr>
        <p:spPr>
          <a:xfrm>
            <a:off x="5143504" y="3071810"/>
            <a:ext cx="500066" cy="230832"/>
          </a:xfrm>
          <a:prstGeom prst="rect">
            <a:avLst/>
          </a:prstGeom>
          <a:noFill/>
        </p:spPr>
        <p:txBody>
          <a:bodyPr wrap="square" rtlCol="0">
            <a:spAutoFit/>
          </a:bodyPr>
          <a:lstStyle/>
          <a:p>
            <a:r>
              <a:rPr lang="tr-TR" sz="900" b="1" u="sng" dirty="0">
                <a:latin typeface="Arial" pitchFamily="34" charset="0"/>
                <a:cs typeface="Arial" pitchFamily="34" charset="0"/>
              </a:rPr>
              <a:t>2 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28" name="19 İçerik Yer Tutucusu"/>
          <p:cNvSpPr txBox="1">
            <a:spLocks/>
          </p:cNvSpPr>
          <p:nvPr/>
        </p:nvSpPr>
        <p:spPr>
          <a:xfrm>
            <a:off x="357158" y="1714488"/>
            <a:ext cx="8429684" cy="371477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vert="horz">
            <a:noAutofit/>
          </a:bodyPr>
          <a:lstStyle/>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Tereddüt edip vakit kaybetmeyin. Acil durumlarda saniyelerin bile çok önemli olduğunu hatırlayın. </a:t>
            </a:r>
          </a:p>
          <a:p>
            <a:pPr marL="365760" lvl="0" indent="-256032">
              <a:spcBef>
                <a:spcPts val="400"/>
              </a:spcBef>
              <a:buClr>
                <a:schemeClr val="accent1"/>
              </a:buClr>
              <a:buSzPct val="100000"/>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b="1" dirty="0">
                <a:latin typeface="Arial" pitchFamily="34" charset="0"/>
                <a:cs typeface="Arial" pitchFamily="34" charset="0"/>
              </a:rPr>
              <a:t>Kazazedeye zamanında müdahale ederek; </a:t>
            </a:r>
            <a:r>
              <a:rPr lang="tr-TR" sz="2000" dirty="0">
                <a:latin typeface="Arial" pitchFamily="34" charset="0"/>
                <a:cs typeface="Arial" pitchFamily="34" charset="0"/>
              </a:rPr>
              <a:t>kazazedenin hayatını kurtarabilir, geçici ya da kalıcı bir sakatlığa maruz kalmasını engelleyebilir, hastanede ya da evde iyileşme süresini azaltabilirsiniz. </a:t>
            </a:r>
          </a:p>
          <a:p>
            <a:pPr marL="365760" lvl="0" indent="-256032">
              <a:spcBef>
                <a:spcPts val="400"/>
              </a:spcBef>
              <a:buClr>
                <a:schemeClr val="accent1"/>
              </a:buClr>
              <a:buSzPct val="100000"/>
              <a:buFont typeface="Wingdings 3"/>
              <a:buChar cha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Kazazede yakınlarını mümkünse ilk yardım çalışmasına dahil edin.  </a:t>
            </a:r>
          </a:p>
          <a:p>
            <a:pPr marL="365760" lvl="0" indent="-256032">
              <a:spcBef>
                <a:spcPts val="400"/>
              </a:spcBef>
              <a:buClr>
                <a:schemeClr val="accent1"/>
              </a:buClr>
              <a:buSzPct val="100000"/>
              <a:buFont typeface="Wingdings 3"/>
              <a:buChar cha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pPr>
            <a:r>
              <a:rPr lang="tr-TR" sz="2000" dirty="0">
                <a:latin typeface="Arial" pitchFamily="34" charset="0"/>
                <a:cs typeface="Arial" pitchFamily="34" charset="0"/>
              </a:rPr>
              <a:t>Müdahaleye başlamadan acil yardım çağrısı yapın.  </a:t>
            </a:r>
          </a:p>
          <a:p>
            <a:pPr marL="365760" lvl="0" indent="-256032">
              <a:spcBef>
                <a:spcPts val="400"/>
              </a:spcBef>
              <a:buClr>
                <a:schemeClr val="accent1"/>
              </a:buClr>
              <a:buSzPct val="100000"/>
            </a:pPr>
            <a:r>
              <a:rPr lang="tr-TR" sz="2000" dirty="0">
                <a:latin typeface="Arial" pitchFamily="34" charset="0"/>
                <a:cs typeface="Arial" pitchFamily="34" charset="0"/>
              </a:rPr>
              <a:t> </a:t>
            </a:r>
            <a:endParaRPr kumimoji="0" lang="tr-TR" sz="2000" i="0" u="none" strike="noStrike" kern="1200" cap="none" spc="0" normalizeH="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endParaRPr kumimoji="0" lang="tr-TR" sz="2000" i="0" u="none" strike="noStrike" kern="1200" cap="none" spc="0" normalizeH="0" baseline="0" noProof="0" dirty="0">
              <a:ln>
                <a:noFill/>
              </a:ln>
              <a:effectLst/>
              <a:uLnTx/>
              <a:uFillTx/>
              <a:latin typeface="Arial" pitchFamily="34" charset="0"/>
              <a:cs typeface="Arial" pitchFamily="34" charset="0"/>
            </a:endParaRPr>
          </a:p>
        </p:txBody>
      </p:sp>
      <p:pic>
        <p:nvPicPr>
          <p:cNvPr id="11"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2" name="11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8" name="7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KAZAYA MÜDAHALE</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3"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14282" y="1785926"/>
            <a:ext cx="8715436" cy="385765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NÖBET ÖNCESİ, ESNASI VE SONRASINDA YAPILMASI GEREKENLER</a:t>
            </a: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Metin kutusu"/>
          <p:cNvSpPr txBox="1"/>
          <p:nvPr/>
        </p:nvSpPr>
        <p:spPr>
          <a:xfrm>
            <a:off x="1000100" y="2285992"/>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Kontrollü Yüzme alanlarının ve sınırlarının belirlenmesi ve işaretlenmesi </a:t>
            </a:r>
          </a:p>
        </p:txBody>
      </p:sp>
      <p:sp>
        <p:nvSpPr>
          <p:cNvPr id="12" name="11 Metin kutusu"/>
          <p:cNvSpPr txBox="1"/>
          <p:nvPr/>
        </p:nvSpPr>
        <p:spPr>
          <a:xfrm>
            <a:off x="1000100" y="2857496"/>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Cankurtaran istasyonlarının konumlandırılması</a:t>
            </a:r>
          </a:p>
        </p:txBody>
      </p:sp>
      <p:sp>
        <p:nvSpPr>
          <p:cNvPr id="14" name="13 Metin kutusu"/>
          <p:cNvSpPr txBox="1"/>
          <p:nvPr/>
        </p:nvSpPr>
        <p:spPr>
          <a:xfrm>
            <a:off x="1000100" y="3376198"/>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Bilgilendirme, bayrak tanıtım ve uyarı panolarının konumlandırılması</a:t>
            </a:r>
          </a:p>
        </p:txBody>
      </p:sp>
      <p:sp>
        <p:nvSpPr>
          <p:cNvPr id="17" name="16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İSTASYON GÖREVLİLERİ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NÖBET KURALLARI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18"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1" name="20 Sağ Ok"/>
          <p:cNvSpPr/>
          <p:nvPr/>
        </p:nvSpPr>
        <p:spPr>
          <a:xfrm>
            <a:off x="571472" y="235743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24" name="23 Metin kutusu"/>
          <p:cNvSpPr txBox="1"/>
          <p:nvPr/>
        </p:nvSpPr>
        <p:spPr>
          <a:xfrm>
            <a:off x="1000100" y="3929066"/>
            <a:ext cx="7643866" cy="33855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Kontrollü Yüzme alanlarında tehlikelerin ve risklerin tespit edilmesi </a:t>
            </a:r>
          </a:p>
        </p:txBody>
      </p:sp>
      <p:sp>
        <p:nvSpPr>
          <p:cNvPr id="25" name="24 Metin kutusu"/>
          <p:cNvSpPr txBox="1"/>
          <p:nvPr/>
        </p:nvSpPr>
        <p:spPr>
          <a:xfrm>
            <a:off x="1000100" y="4500570"/>
            <a:ext cx="7643866" cy="33855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Hava ve deniz şartlarına uygun Cankurtaran hizmet bayraklarının asılması</a:t>
            </a:r>
          </a:p>
        </p:txBody>
      </p:sp>
      <p:sp>
        <p:nvSpPr>
          <p:cNvPr id="26" name="25 Metin kutusu"/>
          <p:cNvSpPr txBox="1"/>
          <p:nvPr/>
        </p:nvSpPr>
        <p:spPr>
          <a:xfrm>
            <a:off x="1000100" y="5090710"/>
            <a:ext cx="7643866" cy="33855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Cankurtaranların çalışma/mesai, mola ve yemek sürelerinin  belirlenmesi</a:t>
            </a:r>
          </a:p>
        </p:txBody>
      </p:sp>
      <p:sp>
        <p:nvSpPr>
          <p:cNvPr id="30" name="29 Sağ Ok"/>
          <p:cNvSpPr/>
          <p:nvPr/>
        </p:nvSpPr>
        <p:spPr>
          <a:xfrm>
            <a:off x="571472" y="2857496"/>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7" name="36 Sağ Ok"/>
          <p:cNvSpPr/>
          <p:nvPr/>
        </p:nvSpPr>
        <p:spPr>
          <a:xfrm>
            <a:off x="571472" y="342900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8" name="37 Sağ Ok"/>
          <p:cNvSpPr/>
          <p:nvPr/>
        </p:nvSpPr>
        <p:spPr>
          <a:xfrm>
            <a:off x="571472" y="4000504"/>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9" name="38 Sağ Ok"/>
          <p:cNvSpPr/>
          <p:nvPr/>
        </p:nvSpPr>
        <p:spPr>
          <a:xfrm>
            <a:off x="571472" y="4572008"/>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40" name="39 Sağ Ok"/>
          <p:cNvSpPr/>
          <p:nvPr/>
        </p:nvSpPr>
        <p:spPr>
          <a:xfrm>
            <a:off x="571472" y="514351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19 İçerik Yer Tutucusu"/>
          <p:cNvSpPr txBox="1">
            <a:spLocks/>
          </p:cNvSpPr>
          <p:nvPr/>
        </p:nvSpPr>
        <p:spPr>
          <a:xfrm>
            <a:off x="214282" y="1714488"/>
            <a:ext cx="8715436" cy="400052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Metin kutusu"/>
          <p:cNvSpPr txBox="1"/>
          <p:nvPr/>
        </p:nvSpPr>
        <p:spPr>
          <a:xfrm>
            <a:off x="1000100" y="2947570"/>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İç ve dış haberleşme şekillerinin belirlenmesi</a:t>
            </a:r>
          </a:p>
        </p:txBody>
      </p:sp>
      <p:sp>
        <p:nvSpPr>
          <p:cNvPr id="12" name="11 Metin kutusu"/>
          <p:cNvSpPr txBox="1"/>
          <p:nvPr/>
        </p:nvSpPr>
        <p:spPr>
          <a:xfrm>
            <a:off x="1000100" y="3519074"/>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Cankurtaran istasyonu malzemelerinin hazırlanması ve kontrol edilmesi  </a:t>
            </a:r>
          </a:p>
        </p:txBody>
      </p:sp>
      <p:sp>
        <p:nvSpPr>
          <p:cNvPr id="14" name="13 Metin kutusu"/>
          <p:cNvSpPr txBox="1"/>
          <p:nvPr/>
        </p:nvSpPr>
        <p:spPr>
          <a:xfrm>
            <a:off x="1000100" y="4090578"/>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1600" b="1" dirty="0">
                <a:latin typeface="Arial" pitchFamily="34" charset="0"/>
                <a:cs typeface="Arial" pitchFamily="34" charset="0"/>
              </a:rPr>
              <a:t>Destek ekiplerinin belirlenmesi (Ambulans, Doktor, Hastane, Sahil Güvenlik)  </a:t>
            </a:r>
          </a:p>
        </p:txBody>
      </p:sp>
      <p:sp>
        <p:nvSpPr>
          <p:cNvPr id="18" name="17 Metin kutusu"/>
          <p:cNvSpPr txBox="1"/>
          <p:nvPr/>
        </p:nvSpPr>
        <p:spPr>
          <a:xfrm>
            <a:off x="1000100" y="4662082"/>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Raporlama (Puantaj, vardiya çizelgesi, malzeme listesi, kaza tutanakları) </a:t>
            </a:r>
          </a:p>
        </p:txBody>
      </p:sp>
      <p:sp>
        <p:nvSpPr>
          <p:cNvPr id="31" name="30 Metin kutusu"/>
          <p:cNvSpPr txBox="1"/>
          <p:nvPr/>
        </p:nvSpPr>
        <p:spPr>
          <a:xfrm>
            <a:off x="1000100" y="5233586"/>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Genel durum değerlendirmesi yapılması  (Sezon başı, ortası ve sonunda)</a:t>
            </a:r>
          </a:p>
        </p:txBody>
      </p:sp>
      <p:sp>
        <p:nvSpPr>
          <p:cNvPr id="24" name="23 Metin kutusu"/>
          <p:cNvSpPr txBox="1"/>
          <p:nvPr/>
        </p:nvSpPr>
        <p:spPr>
          <a:xfrm>
            <a:off x="1000100" y="1804562"/>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Cankurtaranların hava şartlarına ve standartlara uygun üniformalar giymesi</a:t>
            </a:r>
          </a:p>
        </p:txBody>
      </p:sp>
      <p:sp>
        <p:nvSpPr>
          <p:cNvPr id="25" name="24 Metin kutusu"/>
          <p:cNvSpPr txBox="1"/>
          <p:nvPr/>
        </p:nvSpPr>
        <p:spPr>
          <a:xfrm>
            <a:off x="1000100" y="2376066"/>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Cankurtaranların görev yerlerinin belirlenmesi</a:t>
            </a:r>
          </a:p>
        </p:txBody>
      </p:sp>
      <p:sp>
        <p:nvSpPr>
          <p:cNvPr id="28" name="27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CANKURTARAN İSTASYON GÖREVLİLERİ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NÖBET KURALLARI</a:t>
            </a:r>
            <a:endPar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endParaRPr>
          </a:p>
        </p:txBody>
      </p:sp>
      <p:sp>
        <p:nvSpPr>
          <p:cNvPr id="29"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30" name="29 Sağ Ok"/>
          <p:cNvSpPr/>
          <p:nvPr/>
        </p:nvSpPr>
        <p:spPr>
          <a:xfrm>
            <a:off x="500034" y="1857364"/>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37" name="36 Sağ Ok"/>
          <p:cNvSpPr/>
          <p:nvPr/>
        </p:nvSpPr>
        <p:spPr>
          <a:xfrm>
            <a:off x="500034" y="235743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39" name="38 Sağ Ok"/>
          <p:cNvSpPr/>
          <p:nvPr/>
        </p:nvSpPr>
        <p:spPr>
          <a:xfrm>
            <a:off x="500034" y="2928934"/>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41" name="40 Sağ Ok"/>
          <p:cNvSpPr/>
          <p:nvPr/>
        </p:nvSpPr>
        <p:spPr>
          <a:xfrm>
            <a:off x="500034" y="3500438"/>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42" name="41 Sağ Ok"/>
          <p:cNvSpPr/>
          <p:nvPr/>
        </p:nvSpPr>
        <p:spPr>
          <a:xfrm>
            <a:off x="500034" y="407194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43" name="42 Sağ Ok"/>
          <p:cNvSpPr/>
          <p:nvPr/>
        </p:nvSpPr>
        <p:spPr>
          <a:xfrm>
            <a:off x="500034" y="4643446"/>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44" name="43 Sağ Ok"/>
          <p:cNvSpPr/>
          <p:nvPr/>
        </p:nvSpPr>
        <p:spPr>
          <a:xfrm>
            <a:off x="500034" y="521495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9 İçerik Yer Tutucusu"/>
          <p:cNvSpPr txBox="1">
            <a:spLocks/>
          </p:cNvSpPr>
          <p:nvPr/>
        </p:nvSpPr>
        <p:spPr>
          <a:xfrm>
            <a:off x="214282" y="1428736"/>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r>
              <a:rPr lang="tr-TR" sz="1900" b="1" dirty="0">
                <a:solidFill>
                  <a:srgbClr val="CD1D25"/>
                </a:solidFill>
                <a:latin typeface="Arial" pitchFamily="34" charset="0"/>
                <a:cs typeface="Arial" pitchFamily="34" charset="0"/>
              </a:rPr>
              <a:t>ACİL DURUM PLANINDA ASGARİ OLARAK AŞAĞIDAKİ KONULARIN BULUNMASI GEREKMEKTEDİR</a:t>
            </a: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Metin kutusu"/>
          <p:cNvSpPr txBox="1"/>
          <p:nvPr/>
        </p:nvSpPr>
        <p:spPr>
          <a:xfrm>
            <a:off x="1000100" y="2214554"/>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Kontrollü yüzme alanlarında oluşabilecek risklerin tespiti </a:t>
            </a:r>
          </a:p>
        </p:txBody>
      </p:sp>
      <p:sp>
        <p:nvSpPr>
          <p:cNvPr id="12" name="11 Metin kutusu"/>
          <p:cNvSpPr txBox="1"/>
          <p:nvPr/>
        </p:nvSpPr>
        <p:spPr>
          <a:xfrm>
            <a:off x="1000100" y="2804694"/>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Haberleşme, iletişim sistemi ve planı </a:t>
            </a:r>
          </a:p>
        </p:txBody>
      </p:sp>
      <p:sp>
        <p:nvSpPr>
          <p:cNvPr id="14" name="13 Metin kutusu"/>
          <p:cNvSpPr txBox="1"/>
          <p:nvPr/>
        </p:nvSpPr>
        <p:spPr>
          <a:xfrm>
            <a:off x="1000100" y="3376198"/>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Acil durum prosedürleri</a:t>
            </a:r>
          </a:p>
        </p:txBody>
      </p:sp>
      <p:sp>
        <p:nvSpPr>
          <p:cNvPr id="20" name="19 Metin kutusu"/>
          <p:cNvSpPr txBox="1"/>
          <p:nvPr/>
        </p:nvSpPr>
        <p:spPr>
          <a:xfrm>
            <a:off x="4214809" y="3786190"/>
            <a:ext cx="238127" cy="461665"/>
          </a:xfrm>
          <a:prstGeom prst="rect">
            <a:avLst/>
          </a:prstGeom>
          <a:noFill/>
        </p:spPr>
        <p:txBody>
          <a:bodyPr wrap="square" rtlCol="0">
            <a:spAutoFit/>
          </a:bodyPr>
          <a:lstStyle/>
          <a:p>
            <a:pPr algn="ctr"/>
            <a:r>
              <a:rPr lang="tr-TR" sz="2400" b="1" dirty="0">
                <a:solidFill>
                  <a:schemeClr val="bg1"/>
                </a:solidFill>
                <a:latin typeface="Arial" pitchFamily="34" charset="0"/>
                <a:cs typeface="Arial" pitchFamily="34" charset="0"/>
              </a:rPr>
              <a:t>2</a:t>
            </a:r>
          </a:p>
        </p:txBody>
      </p:sp>
      <p:sp>
        <p:nvSpPr>
          <p:cNvPr id="28" name="27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ACİL DURUM PLANLAMASI</a:t>
            </a:r>
          </a:p>
        </p:txBody>
      </p:sp>
      <p:sp>
        <p:nvSpPr>
          <p:cNvPr id="29"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30" name="29 Sağ Ok"/>
          <p:cNvSpPr/>
          <p:nvPr/>
        </p:nvSpPr>
        <p:spPr>
          <a:xfrm>
            <a:off x="571472" y="228599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7" name="36 Sağ Ok"/>
          <p:cNvSpPr/>
          <p:nvPr/>
        </p:nvSpPr>
        <p:spPr>
          <a:xfrm>
            <a:off x="571472" y="2857496"/>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8" name="37 Sağ Ok"/>
          <p:cNvSpPr/>
          <p:nvPr/>
        </p:nvSpPr>
        <p:spPr>
          <a:xfrm>
            <a:off x="571472" y="342900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9" name="38 Sağ Ok"/>
          <p:cNvSpPr/>
          <p:nvPr/>
        </p:nvSpPr>
        <p:spPr>
          <a:xfrm>
            <a:off x="571472" y="4000504"/>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40" name="39 Sağ Ok"/>
          <p:cNvSpPr/>
          <p:nvPr/>
        </p:nvSpPr>
        <p:spPr>
          <a:xfrm>
            <a:off x="571472" y="4572008"/>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41" name="40 Sağ Ok"/>
          <p:cNvSpPr/>
          <p:nvPr/>
        </p:nvSpPr>
        <p:spPr>
          <a:xfrm>
            <a:off x="571472" y="514351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42" name="41 Metin kutusu"/>
          <p:cNvSpPr txBox="1"/>
          <p:nvPr/>
        </p:nvSpPr>
        <p:spPr>
          <a:xfrm>
            <a:off x="1000100" y="3947702"/>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Gerekli araç-gereç, malzeme ve ekipman listesi</a:t>
            </a:r>
          </a:p>
        </p:txBody>
      </p:sp>
      <p:sp>
        <p:nvSpPr>
          <p:cNvPr id="43" name="42 Metin kutusu"/>
          <p:cNvSpPr txBox="1"/>
          <p:nvPr/>
        </p:nvSpPr>
        <p:spPr>
          <a:xfrm>
            <a:off x="1000100" y="4519206"/>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Acil durum ekibi ve iletişim bilgileri</a:t>
            </a:r>
          </a:p>
        </p:txBody>
      </p:sp>
      <p:sp>
        <p:nvSpPr>
          <p:cNvPr id="44" name="43 Metin kutusu"/>
          <p:cNvSpPr txBox="1"/>
          <p:nvPr/>
        </p:nvSpPr>
        <p:spPr>
          <a:xfrm>
            <a:off x="1000100" y="5090710"/>
            <a:ext cx="7643866"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600" b="1" dirty="0">
                <a:latin typeface="Arial" pitchFamily="34" charset="0"/>
                <a:cs typeface="Arial" pitchFamily="34" charset="0"/>
              </a:rPr>
              <a:t>Ambulans ve diğer acil yardım araçlarının olay yerine erişim güzergahı</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4"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15" name="Picture 2" descr="C:\Users\Metin\Desktop\TSSF SUNUM ÇALIŞMASI\DONELER\kemer.png"/>
          <p:cNvPicPr>
            <a:picLocks noChangeAspect="1" noChangeArrowheads="1"/>
          </p:cNvPicPr>
          <p:nvPr/>
        </p:nvPicPr>
        <p:blipFill>
          <a:blip r:embed="rId4"/>
          <a:srcRect/>
          <a:stretch>
            <a:fillRect/>
          </a:stretch>
        </p:blipFill>
        <p:spPr bwMode="auto">
          <a:xfrm>
            <a:off x="1928794" y="3643314"/>
            <a:ext cx="5357850" cy="1853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1 İçerik Yer Tutucusu"/>
          <p:cNvSpPr>
            <a:spLocks noGrp="1"/>
          </p:cNvSpPr>
          <p:nvPr>
            <p:ph idx="1"/>
          </p:nvPr>
        </p:nvSpPr>
        <p:spPr>
          <a:xfrm>
            <a:off x="714348" y="1928802"/>
            <a:ext cx="7715304" cy="2656601"/>
          </a:xfrm>
        </p:spPr>
        <p:txBody>
          <a:bodyPr/>
          <a:lstStyle/>
          <a:p>
            <a:pPr>
              <a:buNone/>
            </a:pPr>
            <a:r>
              <a:rPr lang="tr-TR" sz="2000" b="1" dirty="0">
                <a:solidFill>
                  <a:srgbClr val="CD1D25"/>
                </a:solidFill>
                <a:latin typeface="Arial" pitchFamily="34" charset="0"/>
                <a:cs typeface="Arial" pitchFamily="34" charset="0"/>
              </a:rPr>
              <a:t>KURTARMA KEMERİ</a:t>
            </a:r>
          </a:p>
          <a:p>
            <a:pPr>
              <a:buSzPct val="100000"/>
            </a:pPr>
            <a:r>
              <a:rPr lang="tr-TR" sz="2000" dirty="0">
                <a:latin typeface="Arial" pitchFamily="34" charset="0"/>
                <a:cs typeface="Arial" pitchFamily="34" charset="0"/>
              </a:rPr>
              <a:t>Mesafenin korunması sayesinde güvenlik sağlar</a:t>
            </a:r>
          </a:p>
          <a:p>
            <a:pPr>
              <a:buSzPct val="100000"/>
            </a:pPr>
            <a:r>
              <a:rPr lang="tr-TR" sz="2000" dirty="0">
                <a:latin typeface="Arial" pitchFamily="34" charset="0"/>
                <a:cs typeface="Arial" pitchFamily="34" charset="0"/>
              </a:rPr>
              <a:t>Kaldırma yardımı sayesinde kolaylık sağlar</a:t>
            </a:r>
          </a:p>
          <a:p>
            <a:pPr>
              <a:buSzPct val="100000"/>
            </a:pPr>
            <a:r>
              <a:rPr lang="tr-TR" sz="2000" dirty="0">
                <a:latin typeface="Arial" pitchFamily="34" charset="0"/>
                <a:cs typeface="Arial" pitchFamily="34" charset="0"/>
              </a:rPr>
              <a:t>Vakanın durumuna bağlı olarak çeşitli kullanma imkanları sunar</a:t>
            </a:r>
          </a:p>
          <a:p>
            <a:endParaRPr lang="tr-TR" b="1" dirty="0">
              <a:latin typeface="Arial" pitchFamily="34" charset="0"/>
              <a:cs typeface="Arial" pitchFamily="34" charset="0"/>
            </a:endParaRPr>
          </a:p>
          <a:p>
            <a:endParaRPr lang="tr-TR" b="1" dirty="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sp>
        <p:nvSpPr>
          <p:cNvPr id="11" name="1 İçerik Yer Tutucusu"/>
          <p:cNvSpPr>
            <a:spLocks noGrp="1"/>
          </p:cNvSpPr>
          <p:nvPr>
            <p:ph idx="1"/>
          </p:nvPr>
        </p:nvSpPr>
        <p:spPr>
          <a:xfrm>
            <a:off x="214282" y="1857364"/>
            <a:ext cx="8643998" cy="2357454"/>
          </a:xfrm>
        </p:spPr>
        <p:txBody>
          <a:bodyPr>
            <a:normAutofit/>
          </a:bodyPr>
          <a:lstStyle/>
          <a:p>
            <a:pPr algn="ctr">
              <a:buNone/>
            </a:pPr>
            <a:r>
              <a:rPr lang="tr-TR" sz="2000" b="1" dirty="0">
                <a:solidFill>
                  <a:srgbClr val="CD1D25"/>
                </a:solidFill>
                <a:latin typeface="Arial" pitchFamily="34" charset="0"/>
                <a:cs typeface="Arial" pitchFamily="34" charset="0"/>
              </a:rPr>
              <a:t>KURTARMA TOPU</a:t>
            </a:r>
          </a:p>
          <a:p>
            <a:pPr algn="ctr">
              <a:buNone/>
            </a:pPr>
            <a:r>
              <a:rPr lang="tr-TR" sz="2000" b="1" dirty="0">
                <a:latin typeface="Arial" pitchFamily="34" charset="0"/>
                <a:cs typeface="Arial" pitchFamily="34" charset="0"/>
              </a:rPr>
              <a:t>15-25 metre yüzer bir ipe bağlı, file içerisinde minimum 30 cm çapında plastik top</a:t>
            </a:r>
          </a:p>
          <a:p>
            <a:pPr algn="ctr">
              <a:buNone/>
            </a:pPr>
            <a:endParaRPr lang="tr-TR" b="1" dirty="0">
              <a:latin typeface="Arial" pitchFamily="34" charset="0"/>
              <a:cs typeface="Arial" pitchFamily="34" charset="0"/>
            </a:endParaRPr>
          </a:p>
          <a:p>
            <a:pPr>
              <a:buSzPct val="100000"/>
            </a:pPr>
            <a:r>
              <a:rPr lang="tr-TR" sz="2000" dirty="0">
                <a:latin typeface="Arial" pitchFamily="34" charset="0"/>
                <a:cs typeface="Arial" pitchFamily="34" charset="0"/>
              </a:rPr>
              <a:t>Suya girmeden yapılan kurtarmalarda kullanılır</a:t>
            </a:r>
          </a:p>
          <a:p>
            <a:pPr>
              <a:buSzPct val="100000"/>
            </a:pPr>
            <a:r>
              <a:rPr lang="tr-TR" sz="2000" dirty="0">
                <a:latin typeface="Arial" pitchFamily="34" charset="0"/>
                <a:cs typeface="Arial" pitchFamily="34" charset="0"/>
              </a:rPr>
              <a:t>Plastik olmasından dolayı fırlatıldığında kazazedeye zarar vermez.</a:t>
            </a:r>
          </a:p>
          <a:p>
            <a:pPr algn="ctr"/>
            <a:endParaRPr lang="tr-TR" sz="2000" b="1" dirty="0">
              <a:latin typeface="Arial" pitchFamily="34" charset="0"/>
              <a:cs typeface="Arial" pitchFamily="34" charset="0"/>
            </a:endParaRPr>
          </a:p>
          <a:p>
            <a:pPr algn="ctr"/>
            <a:endParaRPr lang="tr-TR" b="1" dirty="0">
              <a:latin typeface="Arial" pitchFamily="34" charset="0"/>
              <a:cs typeface="Arial" pitchFamily="34" charset="0"/>
            </a:endParaRPr>
          </a:p>
          <a:p>
            <a:pPr algn="ctr">
              <a:buNone/>
            </a:pPr>
            <a:endParaRPr lang="tr-TR" b="1" dirty="0">
              <a:latin typeface="Arial" pitchFamily="34" charset="0"/>
              <a:cs typeface="Arial" pitchFamily="34" charset="0"/>
            </a:endParaRPr>
          </a:p>
        </p:txBody>
      </p:sp>
      <p:pic>
        <p:nvPicPr>
          <p:cNvPr id="12" name="Picture 12" descr="C:\Users\Metin\Desktop\TSSF SUNUM ÇALIŞMASI\DONELER\04042017012203.jpeg"/>
          <p:cNvPicPr>
            <a:picLocks noChangeAspect="1" noChangeArrowheads="1"/>
          </p:cNvPicPr>
          <p:nvPr/>
        </p:nvPicPr>
        <p:blipFill>
          <a:blip r:embed="rId4" cstate="print"/>
          <a:srcRect/>
          <a:stretch>
            <a:fillRect/>
          </a:stretch>
        </p:blipFill>
        <p:spPr bwMode="auto">
          <a:xfrm>
            <a:off x="3071802" y="4266038"/>
            <a:ext cx="3357586" cy="1970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13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sp>
        <p:nvSpPr>
          <p:cNvPr id="14" name="1 İçerik Yer Tutucusu"/>
          <p:cNvSpPr>
            <a:spLocks noGrp="1"/>
          </p:cNvSpPr>
          <p:nvPr>
            <p:ph idx="1"/>
          </p:nvPr>
        </p:nvSpPr>
        <p:spPr>
          <a:xfrm>
            <a:off x="214282" y="2285992"/>
            <a:ext cx="8429684" cy="2143139"/>
          </a:xfrm>
        </p:spPr>
        <p:txBody>
          <a:bodyPr>
            <a:normAutofit/>
          </a:bodyPr>
          <a:lstStyle/>
          <a:p>
            <a:pPr algn="ctr">
              <a:buNone/>
            </a:pPr>
            <a:r>
              <a:rPr lang="tr-TR" sz="2000" b="1" dirty="0">
                <a:solidFill>
                  <a:srgbClr val="CD1D25"/>
                </a:solidFill>
                <a:latin typeface="Arial" pitchFamily="34" charset="0"/>
                <a:cs typeface="Arial" pitchFamily="34" charset="0"/>
              </a:rPr>
              <a:t>YÜZER SEDYE</a:t>
            </a:r>
          </a:p>
          <a:p>
            <a:pPr>
              <a:buSzPct val="100000"/>
            </a:pPr>
            <a:r>
              <a:rPr lang="tr-TR" sz="2000" dirty="0">
                <a:latin typeface="Arial" pitchFamily="34" charset="0"/>
                <a:cs typeface="Arial" pitchFamily="34" charset="0"/>
              </a:rPr>
              <a:t>Suda batmayan yüzer sedyeler, omurga yaralanmaları riskine karşı kazazedenin vücut bütünlüğünü bozmadan  sudan çıkarılmasına ve taşınmasına olanak sağlar</a:t>
            </a:r>
          </a:p>
          <a:p>
            <a:pPr>
              <a:buNone/>
            </a:pPr>
            <a:endParaRPr lang="tr-TR" sz="2000" b="1" dirty="0">
              <a:latin typeface="Arial" pitchFamily="34" charset="0"/>
              <a:cs typeface="Arial" pitchFamily="34" charset="0"/>
            </a:endParaRPr>
          </a:p>
          <a:p>
            <a:endParaRPr lang="tr-TR" sz="2000" b="1" dirty="0">
              <a:latin typeface="Arial" pitchFamily="34" charset="0"/>
              <a:cs typeface="Arial" pitchFamily="34" charset="0"/>
            </a:endParaRPr>
          </a:p>
          <a:p>
            <a:endParaRPr lang="tr-TR" b="1" dirty="0">
              <a:latin typeface="Arial" pitchFamily="34" charset="0"/>
              <a:cs typeface="Arial" pitchFamily="34" charset="0"/>
            </a:endParaRPr>
          </a:p>
          <a:p>
            <a:pPr>
              <a:buNone/>
            </a:pPr>
            <a:endParaRPr lang="tr-TR" b="1" dirty="0">
              <a:latin typeface="Arial" pitchFamily="34" charset="0"/>
              <a:cs typeface="Arial" pitchFamily="34" charset="0"/>
            </a:endParaRPr>
          </a:p>
        </p:txBody>
      </p:sp>
      <p:pic>
        <p:nvPicPr>
          <p:cNvPr id="15" name="Picture 4" descr="C:\Users\Metin\Desktop\TSSF SUNUM ÇALIŞMASI\DONELER\Ilk-yard-m-kurulu-lifebelts-plaka-g-mme-plaka-omurga-kurulu-sedye-plakas-sedye-monte-cihaz.jpg"/>
          <p:cNvPicPr>
            <a:picLocks noChangeAspect="1" noChangeArrowheads="1"/>
          </p:cNvPicPr>
          <p:nvPr/>
        </p:nvPicPr>
        <p:blipFill>
          <a:blip r:embed="rId4"/>
          <a:srcRect/>
          <a:stretch>
            <a:fillRect/>
          </a:stretch>
        </p:blipFill>
        <p:spPr bwMode="auto">
          <a:xfrm>
            <a:off x="1857356" y="3929066"/>
            <a:ext cx="5536384" cy="2143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sp>
        <p:nvSpPr>
          <p:cNvPr id="14" name="13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sp>
        <p:nvSpPr>
          <p:cNvPr id="11" name="1 İçerik Yer Tutucusu"/>
          <p:cNvSpPr>
            <a:spLocks noGrp="1"/>
          </p:cNvSpPr>
          <p:nvPr>
            <p:ph idx="1"/>
          </p:nvPr>
        </p:nvSpPr>
        <p:spPr>
          <a:xfrm>
            <a:off x="214282" y="2000241"/>
            <a:ext cx="8286808" cy="571504"/>
          </a:xfrm>
        </p:spPr>
        <p:txBody>
          <a:bodyPr>
            <a:normAutofit/>
          </a:bodyPr>
          <a:lstStyle/>
          <a:p>
            <a:pPr algn="ctr">
              <a:buNone/>
            </a:pPr>
            <a:r>
              <a:rPr lang="tr-TR" sz="2000" b="1" dirty="0">
                <a:solidFill>
                  <a:srgbClr val="CD1D25"/>
                </a:solidFill>
                <a:latin typeface="Arial" pitchFamily="34" charset="0"/>
                <a:cs typeface="Arial" pitchFamily="34" charset="0"/>
              </a:rPr>
              <a:t>OKSİJEN TÜPÜ </a:t>
            </a:r>
          </a:p>
          <a:p>
            <a:pPr>
              <a:buNone/>
            </a:pPr>
            <a:endParaRPr lang="tr-TR" sz="2000" b="1" dirty="0">
              <a:latin typeface="Arial" pitchFamily="34" charset="0"/>
              <a:cs typeface="Arial" pitchFamily="34" charset="0"/>
            </a:endParaRPr>
          </a:p>
          <a:p>
            <a:endParaRPr lang="tr-TR" sz="2000" b="1" dirty="0">
              <a:latin typeface="Arial" pitchFamily="34" charset="0"/>
              <a:cs typeface="Arial" pitchFamily="34" charset="0"/>
            </a:endParaRPr>
          </a:p>
          <a:p>
            <a:pPr>
              <a:buNone/>
            </a:pPr>
            <a:endParaRPr lang="tr-TR" b="1" dirty="0">
              <a:latin typeface="Arial" pitchFamily="34" charset="0"/>
              <a:cs typeface="Arial" pitchFamily="34" charset="0"/>
            </a:endParaRPr>
          </a:p>
          <a:p>
            <a:pPr>
              <a:buNone/>
            </a:pPr>
            <a:endParaRPr lang="tr-TR" b="1" dirty="0">
              <a:latin typeface="Arial" pitchFamily="34" charset="0"/>
              <a:cs typeface="Arial" pitchFamily="34" charset="0"/>
            </a:endParaRPr>
          </a:p>
        </p:txBody>
      </p:sp>
      <p:pic>
        <p:nvPicPr>
          <p:cNvPr id="12" name="Picture 2" descr="C:\Users\Metin\Desktop\TSSF SUNUM ÇALIŞMASI\DONELER\images (3).jpg"/>
          <p:cNvPicPr>
            <a:picLocks noChangeAspect="1" noChangeArrowheads="1"/>
          </p:cNvPicPr>
          <p:nvPr/>
        </p:nvPicPr>
        <p:blipFill>
          <a:blip r:embed="rId4"/>
          <a:srcRect/>
          <a:stretch>
            <a:fillRect/>
          </a:stretch>
        </p:blipFill>
        <p:spPr bwMode="auto">
          <a:xfrm>
            <a:off x="3063297" y="2500306"/>
            <a:ext cx="2937463" cy="3071834"/>
          </a:xfrm>
          <a:prstGeom prst="rect">
            <a:avLst/>
          </a:prstGeom>
          <a:noFill/>
        </p:spPr>
      </p:pic>
      <p:pic>
        <p:nvPicPr>
          <p:cNvPr id="1026" name="Picture 2" descr="C:\Users\Metin\Desktop\TSSF SUNUM ÇALIŞMASI\AMBU MASKE.jpg"/>
          <p:cNvPicPr>
            <a:picLocks noChangeAspect="1" noChangeArrowheads="1"/>
          </p:cNvPicPr>
          <p:nvPr/>
        </p:nvPicPr>
        <p:blipFill>
          <a:blip r:embed="rId5"/>
          <a:srcRect/>
          <a:stretch>
            <a:fillRect/>
          </a:stretch>
        </p:blipFill>
        <p:spPr bwMode="auto">
          <a:xfrm>
            <a:off x="285720" y="1785926"/>
            <a:ext cx="2401319" cy="1978006"/>
          </a:xfrm>
          <a:prstGeom prst="rect">
            <a:avLst/>
          </a:prstGeom>
          <a:noFill/>
        </p:spPr>
      </p:pic>
      <p:pic>
        <p:nvPicPr>
          <p:cNvPr id="1027" name="Picture 3" descr="C:\Users\Metin\Desktop\TSSF SUNUM ÇALIŞMASI\BURUN MASKESİ.png"/>
          <p:cNvPicPr>
            <a:picLocks noChangeAspect="1" noChangeArrowheads="1"/>
          </p:cNvPicPr>
          <p:nvPr/>
        </p:nvPicPr>
        <p:blipFill>
          <a:blip r:embed="rId6"/>
          <a:srcRect/>
          <a:stretch>
            <a:fillRect/>
          </a:stretch>
        </p:blipFill>
        <p:spPr bwMode="auto">
          <a:xfrm>
            <a:off x="571471" y="3857628"/>
            <a:ext cx="2065855" cy="1643074"/>
          </a:xfrm>
          <a:prstGeom prst="rect">
            <a:avLst/>
          </a:prstGeom>
          <a:noFill/>
        </p:spPr>
      </p:pic>
      <p:pic>
        <p:nvPicPr>
          <p:cNvPr id="1028" name="Picture 4" descr="C:\Users\Metin\Desktop\TSSF SUNUM ÇALIŞMASI\FULL FACE MASKE.png"/>
          <p:cNvPicPr>
            <a:picLocks noChangeAspect="1" noChangeArrowheads="1"/>
          </p:cNvPicPr>
          <p:nvPr/>
        </p:nvPicPr>
        <p:blipFill>
          <a:blip r:embed="rId7"/>
          <a:srcRect/>
          <a:stretch>
            <a:fillRect/>
          </a:stretch>
        </p:blipFill>
        <p:spPr bwMode="auto">
          <a:xfrm>
            <a:off x="6286512" y="3786190"/>
            <a:ext cx="2438397" cy="1668803"/>
          </a:xfrm>
          <a:prstGeom prst="rect">
            <a:avLst/>
          </a:prstGeom>
          <a:noFill/>
        </p:spPr>
      </p:pic>
      <p:pic>
        <p:nvPicPr>
          <p:cNvPr id="1030" name="Picture 6" descr="C:\Users\Metin\Desktop\TSSF SUNUM ÇALIŞMASI\39797.jpg"/>
          <p:cNvPicPr>
            <a:picLocks noChangeAspect="1" noChangeArrowheads="1"/>
          </p:cNvPicPr>
          <p:nvPr/>
        </p:nvPicPr>
        <p:blipFill>
          <a:blip r:embed="rId8"/>
          <a:srcRect/>
          <a:stretch>
            <a:fillRect/>
          </a:stretch>
        </p:blipFill>
        <p:spPr bwMode="auto">
          <a:xfrm>
            <a:off x="6072198" y="2071678"/>
            <a:ext cx="2769218" cy="141922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9 İçerik Yer Tutucusu"/>
          <p:cNvSpPr txBox="1">
            <a:spLocks/>
          </p:cNvSpPr>
          <p:nvPr/>
        </p:nvSpPr>
        <p:spPr>
          <a:xfrm>
            <a:off x="285720"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pic>
        <p:nvPicPr>
          <p:cNvPr id="15" name="Picture 6" descr="C:\Users\Metin\Desktop\TSSF SUNUM ÇALIŞMASI\DONELER\mikasa-duduk-800x800.jpg"/>
          <p:cNvPicPr>
            <a:picLocks noChangeAspect="1" noChangeArrowheads="1"/>
          </p:cNvPicPr>
          <p:nvPr/>
        </p:nvPicPr>
        <p:blipFill>
          <a:blip r:embed="rId4" cstate="print"/>
          <a:srcRect/>
          <a:stretch>
            <a:fillRect/>
          </a:stretch>
        </p:blipFill>
        <p:spPr bwMode="auto">
          <a:xfrm>
            <a:off x="3714744" y="5500702"/>
            <a:ext cx="2000264" cy="928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9" descr="C:\Users\Metin\Desktop\TSSF SUNUM ÇALIŞMASI\DONELER\polar-battaniye-1.jpg"/>
          <p:cNvPicPr>
            <a:picLocks noChangeAspect="1" noChangeArrowheads="1"/>
          </p:cNvPicPr>
          <p:nvPr/>
        </p:nvPicPr>
        <p:blipFill>
          <a:blip r:embed="rId5"/>
          <a:srcRect/>
          <a:stretch>
            <a:fillRect/>
          </a:stretch>
        </p:blipFill>
        <p:spPr bwMode="auto">
          <a:xfrm>
            <a:off x="6215074" y="2285992"/>
            <a:ext cx="2500330" cy="257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8" descr="C:\Users\Metin\Desktop\TSSF SUNUM ÇALIŞMASI\DONELER\11062.jpg"/>
          <p:cNvPicPr>
            <a:picLocks noChangeAspect="1" noChangeArrowheads="1"/>
          </p:cNvPicPr>
          <p:nvPr/>
        </p:nvPicPr>
        <p:blipFill>
          <a:blip r:embed="rId6" cstate="print"/>
          <a:srcRect/>
          <a:stretch>
            <a:fillRect/>
          </a:stretch>
        </p:blipFill>
        <p:spPr bwMode="auto">
          <a:xfrm>
            <a:off x="500034" y="2285992"/>
            <a:ext cx="2571768" cy="257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C:\Users\Metin\Desktop\TSSF SUNUM ÇALIŞMASI\DONELER GÜMÜŞ\u837122celestron-71319-nature-8x30-porro-durbun-durbun-celestronhtm-drbn-celestron-4022-83-B.jpg"/>
          <p:cNvPicPr>
            <a:picLocks noChangeAspect="1" noChangeArrowheads="1"/>
          </p:cNvPicPr>
          <p:nvPr/>
        </p:nvPicPr>
        <p:blipFill>
          <a:blip r:embed="rId7"/>
          <a:srcRect/>
          <a:stretch>
            <a:fillRect/>
          </a:stretch>
        </p:blipFill>
        <p:spPr bwMode="auto">
          <a:xfrm>
            <a:off x="3357554" y="2285992"/>
            <a:ext cx="2571768" cy="257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22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2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2" name="1 İçerik Yer Tutucusu"/>
          <p:cNvSpPr txBox="1">
            <a:spLocks/>
          </p:cNvSpPr>
          <p:nvPr/>
        </p:nvSpPr>
        <p:spPr>
          <a:xfrm>
            <a:off x="6643702" y="1857364"/>
            <a:ext cx="1714512" cy="3571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a:normAutofit fontScale="92500"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rPr>
              <a:t>BATTANİYE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4" name="1 İçerik Yer Tutucusu"/>
          <p:cNvSpPr txBox="1">
            <a:spLocks/>
          </p:cNvSpPr>
          <p:nvPr/>
        </p:nvSpPr>
        <p:spPr>
          <a:xfrm>
            <a:off x="3857620" y="5072074"/>
            <a:ext cx="1714512" cy="3571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a:normAutofit lnSpcReduction="10000"/>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tr-TR" sz="19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rPr>
              <a:t>DÜDÜK</a:t>
            </a: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7" name="1 İçerik Yer Tutucusu"/>
          <p:cNvSpPr>
            <a:spLocks noGrp="1"/>
          </p:cNvSpPr>
          <p:nvPr>
            <p:ph idx="1"/>
          </p:nvPr>
        </p:nvSpPr>
        <p:spPr>
          <a:xfrm>
            <a:off x="928662" y="1857364"/>
            <a:ext cx="1714512" cy="35719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buNone/>
            </a:pPr>
            <a:r>
              <a:rPr lang="tr-TR" sz="2000" b="1" dirty="0">
                <a:solidFill>
                  <a:schemeClr val="accent2">
                    <a:lumMod val="75000"/>
                  </a:schemeClr>
                </a:solidFill>
                <a:latin typeface="Arial" pitchFamily="34" charset="0"/>
                <a:cs typeface="Arial" pitchFamily="34" charset="0"/>
              </a:rPr>
              <a:t>MEGAFON</a:t>
            </a:r>
          </a:p>
          <a:p>
            <a:pPr>
              <a:buNone/>
            </a:pPr>
            <a:endParaRPr lang="tr-TR" sz="2000" b="1" dirty="0">
              <a:solidFill>
                <a:schemeClr val="accent2">
                  <a:lumMod val="75000"/>
                </a:schemeClr>
              </a:solidFill>
              <a:latin typeface="Arial" pitchFamily="34" charset="0"/>
              <a:cs typeface="Arial" pitchFamily="34" charset="0"/>
            </a:endParaRPr>
          </a:p>
          <a:p>
            <a:endParaRPr lang="tr-TR" sz="2000" b="1" dirty="0">
              <a:solidFill>
                <a:schemeClr val="accent2">
                  <a:lumMod val="75000"/>
                </a:schemeClr>
              </a:solidFill>
              <a:latin typeface="Arial" pitchFamily="34" charset="0"/>
              <a:cs typeface="Arial" pitchFamily="34" charset="0"/>
            </a:endParaRPr>
          </a:p>
          <a:p>
            <a:pPr>
              <a:buNone/>
            </a:pPr>
            <a:endParaRPr lang="tr-TR" b="1" dirty="0">
              <a:solidFill>
                <a:schemeClr val="accent2">
                  <a:lumMod val="75000"/>
                </a:schemeClr>
              </a:solidFill>
              <a:latin typeface="Arial" pitchFamily="34" charset="0"/>
              <a:cs typeface="Arial" pitchFamily="34" charset="0"/>
            </a:endParaRPr>
          </a:p>
          <a:p>
            <a:pPr>
              <a:buNone/>
            </a:pPr>
            <a:endParaRPr lang="tr-TR" b="1" dirty="0">
              <a:latin typeface="Arial" pitchFamily="34" charset="0"/>
              <a:cs typeface="Arial" pitchFamily="34" charset="0"/>
            </a:endParaRPr>
          </a:p>
        </p:txBody>
      </p:sp>
      <p:sp>
        <p:nvSpPr>
          <p:cNvPr id="20" name="1 İçerik Yer Tutucusu"/>
          <p:cNvSpPr txBox="1">
            <a:spLocks/>
          </p:cNvSpPr>
          <p:nvPr/>
        </p:nvSpPr>
        <p:spPr>
          <a:xfrm>
            <a:off x="3786182" y="1857364"/>
            <a:ext cx="1714512" cy="3571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a:normAutofit fontScale="92500" lnSpcReduction="10000"/>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tr-TR" sz="2000" b="1" dirty="0">
                <a:solidFill>
                  <a:schemeClr val="accent2">
                    <a:lumMod val="75000"/>
                  </a:schemeClr>
                </a:solidFill>
                <a:latin typeface="Arial" pitchFamily="34" charset="0"/>
                <a:cs typeface="Arial" pitchFamily="34" charset="0"/>
              </a:rPr>
              <a:t>DÜRBÜN</a:t>
            </a: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accent2">
                  <a:lumMod val="75000"/>
                </a:schemeClr>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7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85720"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pic>
        <p:nvPicPr>
          <p:cNvPr id="23" name="Picture 7" descr="C:\Users\Metin\Desktop\TSSF SUNUM ÇALIŞMASI\DONELER\ilkyardım çanta1.jpg"/>
          <p:cNvPicPr>
            <a:picLocks noChangeAspect="1" noChangeArrowheads="1"/>
          </p:cNvPicPr>
          <p:nvPr/>
        </p:nvPicPr>
        <p:blipFill>
          <a:blip r:embed="rId4" cstate="print"/>
          <a:srcRect/>
          <a:stretch>
            <a:fillRect/>
          </a:stretch>
        </p:blipFill>
        <p:spPr bwMode="auto">
          <a:xfrm>
            <a:off x="2428860" y="4786322"/>
            <a:ext cx="1714512" cy="142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19 İçerik Yer Tutucusu"/>
          <p:cNvSpPr>
            <a:spLocks noGrp="1"/>
          </p:cNvSpPr>
          <p:nvPr>
            <p:ph idx="1"/>
          </p:nvPr>
        </p:nvSpPr>
        <p:spPr>
          <a:xfrm>
            <a:off x="500034" y="1928802"/>
            <a:ext cx="8229600" cy="2590614"/>
          </a:xfr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a:lstStyle/>
          <a:p>
            <a:pPr algn="ctr">
              <a:buSzPct val="100000"/>
              <a:buNone/>
            </a:pPr>
            <a:r>
              <a:rPr lang="tr-TR" sz="2000" b="1" dirty="0">
                <a:solidFill>
                  <a:srgbClr val="CD1D25"/>
                </a:solidFill>
                <a:latin typeface="Arial" pitchFamily="34" charset="0"/>
                <a:cs typeface="Arial" pitchFamily="34" charset="0"/>
              </a:rPr>
              <a:t>İLK YARDIM ÇANTASI</a:t>
            </a:r>
          </a:p>
          <a:p>
            <a:pPr lvl="0">
              <a:buSzPct val="100000"/>
            </a:pPr>
            <a:r>
              <a:rPr lang="tr-TR" sz="2000" dirty="0">
                <a:latin typeface="Arial" pitchFamily="34" charset="0"/>
                <a:cs typeface="Arial" pitchFamily="34" charset="0"/>
              </a:rPr>
              <a:t>Su geçirmez kumaş, alüminyum/metal ya da plastik kutudan imal edilmiş olması,</a:t>
            </a:r>
          </a:p>
          <a:p>
            <a:pPr lvl="0">
              <a:buSzPct val="100000"/>
            </a:pPr>
            <a:r>
              <a:rPr lang="tr-TR" sz="2000" dirty="0">
                <a:latin typeface="Arial" pitchFamily="34" charset="0"/>
                <a:cs typeface="Arial" pitchFamily="34" charset="0"/>
              </a:rPr>
              <a:t>Sarı, turuncu ya da kırmızı renkleri olması, </a:t>
            </a:r>
          </a:p>
          <a:p>
            <a:pPr lvl="0">
              <a:buSzPct val="100000"/>
            </a:pPr>
            <a:r>
              <a:rPr lang="tr-TR" sz="2000" dirty="0">
                <a:latin typeface="Arial" pitchFamily="34" charset="0"/>
                <a:cs typeface="Arial" pitchFamily="34" charset="0"/>
              </a:rPr>
              <a:t>Steril malzemeleri koymak için bölmelerinin bulunması,</a:t>
            </a:r>
          </a:p>
          <a:p>
            <a:pPr>
              <a:buSzPct val="100000"/>
            </a:pPr>
            <a:r>
              <a:rPr lang="tr-TR" sz="2000" dirty="0">
                <a:latin typeface="Arial" pitchFamily="34" charset="0"/>
                <a:cs typeface="Arial" pitchFamily="34" charset="0"/>
              </a:rPr>
              <a:t>Üzerinde ulusal ya da uluslararası ilkyardım simgesi bulunması ya da “ ilkyardım çantası” yazması gerekmektedir.</a:t>
            </a:r>
          </a:p>
        </p:txBody>
      </p:sp>
      <p:pic>
        <p:nvPicPr>
          <p:cNvPr id="25" name="Picture 2" descr="C:\Users\Metin\Desktop\TSSF SUNUM ÇALIŞMASI\DONELER\26102018165902.jpeg"/>
          <p:cNvPicPr>
            <a:picLocks noChangeAspect="1" noChangeArrowheads="1"/>
          </p:cNvPicPr>
          <p:nvPr/>
        </p:nvPicPr>
        <p:blipFill>
          <a:blip r:embed="rId5"/>
          <a:srcRect/>
          <a:stretch>
            <a:fillRect/>
          </a:stretch>
        </p:blipFill>
        <p:spPr bwMode="auto">
          <a:xfrm>
            <a:off x="5143504" y="4786322"/>
            <a:ext cx="1764818" cy="1446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9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1"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0" y="1785926"/>
            <a:ext cx="9144000" cy="5072074"/>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pic>
        <p:nvPicPr>
          <p:cNvPr id="11" name="Picture 7" descr="C:\Users\Metin\Desktop\TSSF SUNUM ÇALIŞMASI\DONELER\ilkyardım çanta1.jpg"/>
          <p:cNvPicPr>
            <a:picLocks noChangeAspect="1" noChangeArrowheads="1"/>
          </p:cNvPicPr>
          <p:nvPr/>
        </p:nvPicPr>
        <p:blipFill>
          <a:blip r:embed="rId4" cstate="print"/>
          <a:srcRect/>
          <a:stretch>
            <a:fillRect/>
          </a:stretch>
        </p:blipFill>
        <p:spPr bwMode="auto">
          <a:xfrm>
            <a:off x="479023" y="2285992"/>
            <a:ext cx="2521341" cy="3214710"/>
          </a:xfrm>
          <a:prstGeom prst="rect">
            <a:avLst/>
          </a:prstGeom>
          <a:noFill/>
        </p:spPr>
      </p:pic>
      <p:sp>
        <p:nvSpPr>
          <p:cNvPr id="14" name="1 İçerik Yer Tutucusu"/>
          <p:cNvSpPr>
            <a:spLocks noGrp="1"/>
          </p:cNvSpPr>
          <p:nvPr>
            <p:ph idx="1"/>
          </p:nvPr>
        </p:nvSpPr>
        <p:spPr>
          <a:xfrm>
            <a:off x="1000100" y="1857364"/>
            <a:ext cx="7643866" cy="500066"/>
          </a:xfrm>
        </p:spPr>
        <p:txBody>
          <a:bodyPr>
            <a:normAutofit fontScale="85000" lnSpcReduction="10000"/>
          </a:bodyPr>
          <a:lstStyle/>
          <a:p>
            <a:pPr>
              <a:buNone/>
            </a:pPr>
            <a:r>
              <a:rPr lang="tr-TR" sz="2000" b="1" dirty="0">
                <a:solidFill>
                  <a:srgbClr val="CD1D25"/>
                </a:solidFill>
                <a:latin typeface="Arial" pitchFamily="34" charset="0"/>
                <a:cs typeface="Arial" pitchFamily="34" charset="0"/>
              </a:rPr>
              <a:t>İLK YARDIM ÇANTASINDA BULUNMASI GEREKEN MALZEMELER</a:t>
            </a:r>
          </a:p>
          <a:p>
            <a:pPr>
              <a:buNone/>
            </a:pPr>
            <a:endParaRPr lang="tr-TR" sz="2000" b="1" dirty="0">
              <a:solidFill>
                <a:srgbClr val="CD1D25"/>
              </a:solidFill>
              <a:latin typeface="Arial" pitchFamily="34" charset="0"/>
              <a:cs typeface="Arial" pitchFamily="34" charset="0"/>
            </a:endParaRPr>
          </a:p>
          <a:p>
            <a:endParaRPr lang="tr-TR" sz="2000" b="1" dirty="0">
              <a:solidFill>
                <a:srgbClr val="CD1D25"/>
              </a:solidFill>
              <a:latin typeface="Arial" pitchFamily="34" charset="0"/>
              <a:cs typeface="Arial" pitchFamily="34" charset="0"/>
            </a:endParaRPr>
          </a:p>
          <a:p>
            <a:pPr>
              <a:buNone/>
            </a:pPr>
            <a:endParaRPr lang="tr-TR" b="1" dirty="0">
              <a:solidFill>
                <a:srgbClr val="CD1D25"/>
              </a:solidFill>
              <a:latin typeface="Arial" pitchFamily="34" charset="0"/>
              <a:cs typeface="Arial" pitchFamily="34" charset="0"/>
            </a:endParaRPr>
          </a:p>
          <a:p>
            <a:pPr>
              <a:buNone/>
            </a:pPr>
            <a:endParaRPr lang="tr-TR" b="1" dirty="0">
              <a:solidFill>
                <a:srgbClr val="CD1D25"/>
              </a:solidFill>
              <a:latin typeface="Arial" pitchFamily="34" charset="0"/>
              <a:cs typeface="Arial" pitchFamily="34" charset="0"/>
            </a:endParaRPr>
          </a:p>
        </p:txBody>
      </p:sp>
      <p:sp>
        <p:nvSpPr>
          <p:cNvPr id="15" name="14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6"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graphicFrame>
        <p:nvGraphicFramePr>
          <p:cNvPr id="12" name="11 Tablo"/>
          <p:cNvGraphicFramePr>
            <a:graphicFrameLocks noGrp="1"/>
          </p:cNvGraphicFramePr>
          <p:nvPr/>
        </p:nvGraphicFramePr>
        <p:xfrm>
          <a:off x="3428992" y="2285992"/>
          <a:ext cx="4286280" cy="3843022"/>
        </p:xfrm>
        <a:graphic>
          <a:graphicData uri="http://schemas.openxmlformats.org/drawingml/2006/table">
            <a:tbl>
              <a:tblPr/>
              <a:tblGrid>
                <a:gridCol w="372098">
                  <a:extLst>
                    <a:ext uri="{9D8B030D-6E8A-4147-A177-3AD203B41FA5}">
                      <a16:colId xmlns:a16="http://schemas.microsoft.com/office/drawing/2014/main" val="20000"/>
                    </a:ext>
                  </a:extLst>
                </a:gridCol>
                <a:gridCol w="3148520">
                  <a:extLst>
                    <a:ext uri="{9D8B030D-6E8A-4147-A177-3AD203B41FA5}">
                      <a16:colId xmlns:a16="http://schemas.microsoft.com/office/drawing/2014/main" val="20001"/>
                    </a:ext>
                  </a:extLst>
                </a:gridCol>
                <a:gridCol w="765662">
                  <a:extLst>
                    <a:ext uri="{9D8B030D-6E8A-4147-A177-3AD203B41FA5}">
                      <a16:colId xmlns:a16="http://schemas.microsoft.com/office/drawing/2014/main" val="20002"/>
                    </a:ext>
                  </a:extLst>
                </a:gridCol>
              </a:tblGrid>
              <a:tr h="225609">
                <a:tc gridSpan="2">
                  <a:txBody>
                    <a:bodyPr/>
                    <a:lstStyle/>
                    <a:p>
                      <a:pPr>
                        <a:lnSpc>
                          <a:spcPct val="115000"/>
                        </a:lnSpc>
                        <a:spcAft>
                          <a:spcPts val="0"/>
                        </a:spcAft>
                        <a:tabLst>
                          <a:tab pos="1657350" algn="l"/>
                        </a:tabLst>
                      </a:pPr>
                      <a:r>
                        <a:rPr lang="tr-TR" sz="1400" b="1" i="1" dirty="0">
                          <a:latin typeface="Times New Roman"/>
                          <a:ea typeface="Times New Roman"/>
                          <a:cs typeface="Calibri"/>
                        </a:rPr>
                        <a:t>      CİNS</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hMerge="1">
                  <a:txBody>
                    <a:bodyPr/>
                    <a:lstStyle/>
                    <a:p>
                      <a:endParaRPr lang="tr-TR"/>
                    </a:p>
                  </a:txBody>
                  <a:tcPr/>
                </a:tc>
                <a:tc>
                  <a:txBody>
                    <a:bodyPr/>
                    <a:lstStyle/>
                    <a:p>
                      <a:pPr>
                        <a:lnSpc>
                          <a:spcPct val="115000"/>
                        </a:lnSpc>
                        <a:spcAft>
                          <a:spcPts val="0"/>
                        </a:spcAft>
                        <a:tabLst>
                          <a:tab pos="1657350" algn="l"/>
                        </a:tabLst>
                      </a:pPr>
                      <a:r>
                        <a:rPr lang="tr-TR" sz="1400" b="1" i="1">
                          <a:latin typeface="Times New Roman"/>
                          <a:ea typeface="Times New Roman"/>
                          <a:cs typeface="Calibri"/>
                        </a:rPr>
                        <a:t>ADET</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0"/>
                  </a:ext>
                </a:extLst>
              </a:tr>
              <a:tr h="240881">
                <a:tc>
                  <a:txBody>
                    <a:bodyPr/>
                    <a:lstStyle/>
                    <a:p>
                      <a:pPr marL="342900" lvl="0" indent="-342900">
                        <a:lnSpc>
                          <a:spcPct val="115000"/>
                        </a:lnSpc>
                        <a:spcAft>
                          <a:spcPts val="0"/>
                        </a:spcAft>
                        <a:buSzPts val="1200"/>
                        <a:buFont typeface="+mj-lt"/>
                        <a:buAutoNum type="arabicPeriod"/>
                        <a:tabLst>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Steril Gazlı Bez </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10</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1"/>
                  </a:ext>
                </a:extLst>
              </a:tr>
              <a:tr h="240881">
                <a:tc>
                  <a:txBody>
                    <a:bodyPr/>
                    <a:lstStyle/>
                    <a:p>
                      <a:pPr marL="342900" lvl="0" indent="-342900">
                        <a:lnSpc>
                          <a:spcPct val="115000"/>
                        </a:lnSpc>
                        <a:spcAft>
                          <a:spcPts val="0"/>
                        </a:spcAft>
                        <a:buSzPts val="1200"/>
                        <a:buFont typeface="+mj-lt"/>
                        <a:buAutoNum type="arabicPeriod"/>
                        <a:tabLst>
                          <a:tab pos="2286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Yara temizleyici 50 ml</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2"/>
                  </a:ext>
                </a:extLst>
              </a:tr>
              <a:tr h="240881">
                <a:tc>
                  <a:txBody>
                    <a:bodyPr/>
                    <a:lstStyle/>
                    <a:p>
                      <a:pPr marL="342900" lvl="0" indent="-342900">
                        <a:lnSpc>
                          <a:spcPct val="115000"/>
                        </a:lnSpc>
                        <a:spcAft>
                          <a:spcPts val="0"/>
                        </a:spcAft>
                        <a:buSzPts val="1200"/>
                        <a:buFont typeface="+mj-lt"/>
                        <a:buAutoNum type="arabicPeriod"/>
                        <a:tabLst>
                          <a:tab pos="2286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Sargı Bezi </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2</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3"/>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Makas</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1</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4"/>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Fener</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5"/>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Düdük</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1</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6"/>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Not Kağıdı – kalem </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7"/>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CPR maskesi</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1</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8"/>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Steril eldiven</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2</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9"/>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Yanık kremi </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0"/>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Boyunluk</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1"/>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Yara bandı (Muhtelif)</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20</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2"/>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Alüminyum Battaniye</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3"/>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Elastik bandaj</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1</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4"/>
                  </a:ext>
                </a:extLst>
              </a:tr>
              <a:tr h="240881">
                <a:tc>
                  <a:txBody>
                    <a:bodyPr/>
                    <a:lstStyle/>
                    <a:p>
                      <a:pPr marL="342900" lvl="0" indent="-342900">
                        <a:lnSpc>
                          <a:spcPct val="115000"/>
                        </a:lnSpc>
                        <a:spcAft>
                          <a:spcPts val="0"/>
                        </a:spcAft>
                        <a:buSzPts val="1200"/>
                        <a:buFont typeface="+mj-lt"/>
                        <a:buAutoNum type="arabicPeriod"/>
                        <a:tabLst>
                          <a:tab pos="114300" algn="l"/>
                          <a:tab pos="318770" algn="l"/>
                          <a:tab pos="571500" algn="l"/>
                          <a:tab pos="1657350" algn="l"/>
                        </a:tabLst>
                      </a:pPr>
                      <a:endParaRPr lang="tr-TR" sz="1400">
                        <a:latin typeface="Times New Roman"/>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a:latin typeface="Times New Roman"/>
                          <a:ea typeface="Times New Roman"/>
                          <a:cs typeface="Calibri"/>
                        </a:rPr>
                        <a:t>Turnike Lastiği</a:t>
                      </a:r>
                      <a:endParaRPr lang="tr-TR" sz="140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nSpc>
                          <a:spcPct val="115000"/>
                        </a:lnSpc>
                        <a:spcAft>
                          <a:spcPts val="0"/>
                        </a:spcAft>
                        <a:tabLst>
                          <a:tab pos="1657350" algn="l"/>
                        </a:tabLst>
                      </a:pPr>
                      <a:r>
                        <a:rPr lang="tr-TR" sz="1400" dirty="0">
                          <a:latin typeface="Times New Roman"/>
                          <a:ea typeface="Times New Roman"/>
                          <a:cs typeface="Calibri"/>
                        </a:rPr>
                        <a:t>1</a:t>
                      </a:r>
                      <a:endParaRPr lang="tr-TR" sz="1400" dirty="0">
                        <a:latin typeface="Calibri"/>
                        <a:ea typeface="Times New Roman"/>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1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571472" y="1571612"/>
            <a:ext cx="7929618" cy="2071702"/>
          </a:xfrm>
          <a:prstGeom prst="rect">
            <a:avLst/>
          </a:prstGeom>
          <a:solidFill>
            <a:schemeClr val="accent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lvl="0" indent="-256032" algn="ctr">
              <a:spcBef>
                <a:spcPts val="400"/>
              </a:spcBef>
              <a:buClr>
                <a:schemeClr val="accent1"/>
              </a:buClr>
              <a:buSzPct val="68000"/>
              <a:defRPr/>
            </a:pPr>
            <a:endParaRPr lang="tr-TR" sz="2000" dirty="0">
              <a:latin typeface="Arial" pitchFamily="34" charset="0"/>
              <a:cs typeface="Arial" pitchFamily="34" charset="0"/>
            </a:endParaRPr>
          </a:p>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HAYATİ FONKSİYONLARIN BOZUK YA DA BOZULMASININ BEKLENDİĞİ DURUMLARDIR</a:t>
            </a:r>
          </a:p>
          <a:p>
            <a:pPr marL="365760" lvl="0" indent="-256032" algn="ctr">
              <a:spcBef>
                <a:spcPts val="400"/>
              </a:spcBef>
              <a:buClr>
                <a:schemeClr val="accent1"/>
              </a:buClr>
              <a:buSzPct val="68000"/>
              <a:defRPr/>
            </a:pPr>
            <a:endParaRPr lang="tr-TR" sz="2000" dirty="0">
              <a:latin typeface="Arial" pitchFamily="34" charset="0"/>
              <a:cs typeface="Arial" pitchFamily="34" charset="0"/>
            </a:endParaRPr>
          </a:p>
          <a:p>
            <a:pPr marL="365760" lvl="0" indent="-256032" algn="ctr">
              <a:spcBef>
                <a:spcPts val="400"/>
              </a:spcBef>
              <a:buClr>
                <a:schemeClr val="accent1"/>
              </a:buClr>
              <a:buSzPct val="68000"/>
              <a:defRPr/>
            </a:pPr>
            <a:r>
              <a:rPr lang="tr-TR" sz="2400" dirty="0">
                <a:latin typeface="Arial" pitchFamily="34" charset="0"/>
                <a:cs typeface="Arial" pitchFamily="34" charset="0"/>
              </a:rPr>
              <a:t>	(Kazalar, akut hastalıklar ve zehirlenmeler olabilir.)</a:t>
            </a:r>
          </a:p>
        </p:txBody>
      </p:sp>
      <p:sp>
        <p:nvSpPr>
          <p:cNvPr id="9" name="8 Dikdörtgen"/>
          <p:cNvSpPr/>
          <p:nvPr/>
        </p:nvSpPr>
        <p:spPr>
          <a:xfrm>
            <a:off x="1714480" y="4863124"/>
            <a:ext cx="5357850" cy="923330"/>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Acil Durum</a:t>
            </a:r>
            <a:endParaRPr lang="tr-T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Dikdörtgen"/>
          <p:cNvSpPr/>
          <p:nvPr/>
        </p:nvSpPr>
        <p:spPr>
          <a:xfrm>
            <a:off x="285720" y="4011232"/>
            <a:ext cx="2143140" cy="461665"/>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Kazalar</a:t>
            </a:r>
            <a:endParaRPr lang="tr-T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14 Dikdörtgen"/>
          <p:cNvSpPr/>
          <p:nvPr/>
        </p:nvSpPr>
        <p:spPr>
          <a:xfrm>
            <a:off x="2500298" y="4011232"/>
            <a:ext cx="3643338" cy="461665"/>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Akut Hastalıklar</a:t>
            </a:r>
          </a:p>
        </p:txBody>
      </p:sp>
      <p:sp>
        <p:nvSpPr>
          <p:cNvPr id="16" name="15 Dikdörtgen"/>
          <p:cNvSpPr/>
          <p:nvPr/>
        </p:nvSpPr>
        <p:spPr>
          <a:xfrm>
            <a:off x="6215074" y="4011232"/>
            <a:ext cx="2571768" cy="461665"/>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Zehirlenmeler</a:t>
            </a:r>
          </a:p>
        </p:txBody>
      </p:sp>
      <p:sp>
        <p:nvSpPr>
          <p:cNvPr id="17" name="16 Aşağı Ok"/>
          <p:cNvSpPr/>
          <p:nvPr/>
        </p:nvSpPr>
        <p:spPr>
          <a:xfrm>
            <a:off x="4286248" y="450593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17 Aşağı Ok"/>
          <p:cNvSpPr/>
          <p:nvPr/>
        </p:nvSpPr>
        <p:spPr>
          <a:xfrm>
            <a:off x="1928794" y="450593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Aşağı Ok"/>
          <p:cNvSpPr/>
          <p:nvPr/>
        </p:nvSpPr>
        <p:spPr>
          <a:xfrm>
            <a:off x="6572264" y="4505934"/>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23" name="22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4" name="13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DURUM</a:t>
            </a:r>
          </a:p>
        </p:txBody>
      </p:sp>
      <p:sp>
        <p:nvSpPr>
          <p:cNvPr id="2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4" name="23 Aşağı Ok"/>
          <p:cNvSpPr/>
          <p:nvPr/>
        </p:nvSpPr>
        <p:spPr>
          <a:xfrm>
            <a:off x="4286248" y="1214422"/>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sp>
        <p:nvSpPr>
          <p:cNvPr id="15" name="1 İçerik Yer Tutucusu"/>
          <p:cNvSpPr txBox="1">
            <a:spLocks/>
          </p:cNvSpPr>
          <p:nvPr/>
        </p:nvSpPr>
        <p:spPr>
          <a:xfrm>
            <a:off x="2357422" y="1857364"/>
            <a:ext cx="4071966" cy="500066"/>
          </a:xfrm>
          <a:prstGeom prst="rect">
            <a:avLst/>
          </a:prstGeom>
        </p:spPr>
        <p:txBody>
          <a:bodyPr vert="horz">
            <a:no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tr-TR" sz="2000" b="1" dirty="0">
                <a:solidFill>
                  <a:srgbClr val="CD1D25"/>
                </a:solidFill>
                <a:latin typeface="Arial" pitchFamily="34" charset="0"/>
                <a:cs typeface="Arial" pitchFamily="34" charset="0"/>
              </a:rPr>
              <a:t>TELSİZ</a:t>
            </a:r>
            <a:endParaRPr kumimoji="0" lang="tr-TR" sz="2000" b="1" i="0" u="none" strike="noStrike" kern="1200" cap="none" spc="0" normalizeH="0" baseline="0" noProof="0" dirty="0">
              <a:ln>
                <a:noFill/>
              </a:ln>
              <a:solidFill>
                <a:srgbClr val="CD1D25"/>
              </a:solidFill>
              <a:effectLst/>
              <a:uLnTx/>
              <a:uFillTx/>
              <a:latin typeface="Arial" pitchFamily="34" charset="0"/>
              <a:ea typeface="+mn-ea"/>
              <a:cs typeface="Arial" pitchFamily="34" charset="0"/>
            </a:endParaRPr>
          </a:p>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tr-TR" sz="2000" b="1" dirty="0">
                <a:latin typeface="Arial" pitchFamily="34" charset="0"/>
                <a:cs typeface="Arial" pitchFamily="34" charset="0"/>
              </a:rPr>
              <a:t>   </a:t>
            </a:r>
            <a:r>
              <a:rPr kumimoji="0" lang="tr-TR" sz="2000" b="1" i="0" u="none" strike="noStrike" kern="1200" cap="none" spc="0" normalizeH="0" baseline="0" noProof="0" dirty="0">
                <a:ln>
                  <a:noFill/>
                </a:ln>
                <a:effectLst/>
                <a:uLnTx/>
                <a:uFillTx/>
                <a:latin typeface="Arial" pitchFamily="34" charset="0"/>
                <a:ea typeface="+mn-ea"/>
                <a:cs typeface="Arial" pitchFamily="34" charset="0"/>
              </a:rPr>
              <a:t>    </a:t>
            </a: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0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0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16" name="Picture 2" descr="C:\Users\Metin\Desktop\TSSF SUNUM ÇALIŞMASI\DONELER\_AZ_829_Profesyonel_El_Telsizi_.jpg"/>
          <p:cNvPicPr>
            <a:picLocks noChangeAspect="1" noChangeArrowheads="1"/>
          </p:cNvPicPr>
          <p:nvPr/>
        </p:nvPicPr>
        <p:blipFill>
          <a:blip r:embed="rId4"/>
          <a:srcRect/>
          <a:stretch>
            <a:fillRect/>
          </a:stretch>
        </p:blipFill>
        <p:spPr bwMode="auto">
          <a:xfrm>
            <a:off x="2786050" y="2500306"/>
            <a:ext cx="3429024"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pic>
        <p:nvPicPr>
          <p:cNvPr id="3074" name="Picture 2" descr="C:\Users\Metin\Desktop\TSSF SUNUM ÇALIŞMASI\DONELER GÜMÜŞ\fırlatma-çantası-ipi.jpg"/>
          <p:cNvPicPr>
            <a:picLocks noChangeAspect="1" noChangeArrowheads="1"/>
          </p:cNvPicPr>
          <p:nvPr/>
        </p:nvPicPr>
        <p:blipFill>
          <a:blip r:embed="rId4" cstate="print"/>
          <a:srcRect/>
          <a:stretch>
            <a:fillRect/>
          </a:stretch>
        </p:blipFill>
        <p:spPr bwMode="auto">
          <a:xfrm>
            <a:off x="3500430" y="3714752"/>
            <a:ext cx="2441553" cy="2441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9 Dikdörtgen"/>
          <p:cNvSpPr/>
          <p:nvPr/>
        </p:nvSpPr>
        <p:spPr>
          <a:xfrm>
            <a:off x="357158" y="1928802"/>
            <a:ext cx="8429684" cy="1323439"/>
          </a:xfrm>
          <a:prstGeom prst="rect">
            <a:avLst/>
          </a:prstGeom>
        </p:spPr>
        <p:txBody>
          <a:bodyPr wrap="square">
            <a:spAutoFit/>
          </a:bodyPr>
          <a:lstStyle/>
          <a:p>
            <a:pPr algn="ctr"/>
            <a:r>
              <a:rPr lang="tr-TR" sz="2000" b="1" dirty="0">
                <a:solidFill>
                  <a:srgbClr val="CD1D25"/>
                </a:solidFill>
                <a:latin typeface="Arial" pitchFamily="34" charset="0"/>
                <a:cs typeface="Arial" pitchFamily="34" charset="0"/>
              </a:rPr>
              <a:t>KURTARMA İPİ</a:t>
            </a:r>
          </a:p>
          <a:p>
            <a:pPr algn="ctr"/>
            <a:endParaRPr lang="tr-TR" sz="2000" b="1" dirty="0">
              <a:latin typeface="Arial" pitchFamily="34" charset="0"/>
              <a:cs typeface="Arial" pitchFamily="34" charset="0"/>
            </a:endParaRPr>
          </a:p>
          <a:p>
            <a:pPr algn="ctr"/>
            <a:r>
              <a:rPr lang="tr-TR" sz="2000" dirty="0">
                <a:latin typeface="Arial" pitchFamily="34" charset="0"/>
                <a:cs typeface="Arial" pitchFamily="34" charset="0"/>
              </a:rPr>
              <a:t>15-25 metre uzunluğunda yüzer bir ipten imal edilmiş ve özel torbasında atılabilir ve atılırken otomatik olarak açılan ip ve torbası</a:t>
            </a:r>
          </a:p>
        </p:txBody>
      </p:sp>
      <p:sp>
        <p:nvSpPr>
          <p:cNvPr id="12" name="11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4"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785926"/>
            <a:ext cx="8715436" cy="392909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pic>
        <p:nvPicPr>
          <p:cNvPr id="4099" name="Picture 3" descr="C:\Users\Metin\Desktop\TSSF SUNUM ÇALIŞMASI\DONELER GÜMÜŞ\bot k.png"/>
          <p:cNvPicPr>
            <a:picLocks noChangeAspect="1" noChangeArrowheads="1"/>
          </p:cNvPicPr>
          <p:nvPr/>
        </p:nvPicPr>
        <p:blipFill>
          <a:blip r:embed="rId4" cstate="print"/>
          <a:srcRect/>
          <a:stretch>
            <a:fillRect/>
          </a:stretch>
        </p:blipFill>
        <p:spPr bwMode="auto">
          <a:xfrm>
            <a:off x="1500166" y="4071942"/>
            <a:ext cx="2030383" cy="1500198"/>
          </a:xfrm>
          <a:prstGeom prst="rect">
            <a:avLst/>
          </a:prstGeom>
          <a:noFill/>
        </p:spPr>
      </p:pic>
      <p:sp>
        <p:nvSpPr>
          <p:cNvPr id="14" name="13 Metin kutusu"/>
          <p:cNvSpPr txBox="1"/>
          <p:nvPr/>
        </p:nvSpPr>
        <p:spPr>
          <a:xfrm>
            <a:off x="357158" y="1968049"/>
            <a:ext cx="8643966" cy="2246769"/>
          </a:xfrm>
          <a:prstGeom prst="rect">
            <a:avLst/>
          </a:prstGeom>
          <a:noFill/>
        </p:spPr>
        <p:txBody>
          <a:bodyPr wrap="square" rtlCol="0">
            <a:spAutoFit/>
          </a:bodyPr>
          <a:lstStyle/>
          <a:p>
            <a:pPr algn="ctr"/>
            <a:r>
              <a:rPr lang="tr-TR" sz="2000" b="1" dirty="0">
                <a:solidFill>
                  <a:srgbClr val="CD1D25"/>
                </a:solidFill>
                <a:latin typeface="Arial" pitchFamily="34" charset="0"/>
                <a:cs typeface="Arial" pitchFamily="34" charset="0"/>
              </a:rPr>
              <a:t>KURTARMA BOTU / JET-SKİ</a:t>
            </a:r>
          </a:p>
          <a:p>
            <a:r>
              <a:rPr lang="tr-TR" sz="2000" dirty="0">
                <a:latin typeface="Arial" pitchFamily="34" charset="0"/>
                <a:cs typeface="Arial" pitchFamily="34" charset="0"/>
              </a:rPr>
              <a:t>	Kurtarma botu veya Jet Ski başka amaç için kullanılmamalı ve rahat görülebilen bir yerinde Türkçe ve uluslararası bir dilde “Cankurtaran” yazısı bulunmalıdır. Kurtarma amaçlı kullanılan motorlu deniz taşıtı, 2 personelle asgari 15 mil hızda gidebilmeli ve eğer gerekli ise ehliyetli personeli olmalıdır. </a:t>
            </a:r>
          </a:p>
          <a:p>
            <a:endParaRPr lang="tr-TR" sz="2000" dirty="0">
              <a:latin typeface="Arial" pitchFamily="34" charset="0"/>
              <a:cs typeface="Arial" pitchFamily="34" charset="0"/>
            </a:endParaRPr>
          </a:p>
        </p:txBody>
      </p:sp>
      <p:sp>
        <p:nvSpPr>
          <p:cNvPr id="11" name="10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VE </a:t>
            </a:r>
          </a:p>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İLK YARDIM MALZEMELERİ</a:t>
            </a:r>
          </a:p>
        </p:txBody>
      </p:sp>
      <p:sp>
        <p:nvSpPr>
          <p:cNvPr id="1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2051" name="Picture 3" descr="C:\Users\Metin\Desktop\TSSF SUNUM ÇALIŞMASI\DONELER GÜMÜŞ\jettttt.png"/>
          <p:cNvPicPr>
            <a:picLocks noChangeAspect="1" noChangeArrowheads="1"/>
          </p:cNvPicPr>
          <p:nvPr/>
        </p:nvPicPr>
        <p:blipFill>
          <a:blip r:embed="rId5"/>
          <a:srcRect/>
          <a:stretch>
            <a:fillRect/>
          </a:stretch>
        </p:blipFill>
        <p:spPr bwMode="auto">
          <a:xfrm>
            <a:off x="4357686" y="3951307"/>
            <a:ext cx="4013783" cy="1549395"/>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785926"/>
            <a:ext cx="8715436" cy="385765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33" name="32 Metin kutusu"/>
          <p:cNvSpPr txBox="1"/>
          <p:nvPr/>
        </p:nvSpPr>
        <p:spPr>
          <a:xfrm>
            <a:off x="285720" y="2385948"/>
            <a:ext cx="357190" cy="400110"/>
          </a:xfrm>
          <a:prstGeom prst="rect">
            <a:avLst/>
          </a:prstGeom>
          <a:noFill/>
        </p:spPr>
        <p:txBody>
          <a:bodyPr wrap="square" rtlCol="0">
            <a:spAutoFit/>
          </a:bodyPr>
          <a:lstStyle/>
          <a:p>
            <a:pPr algn="ctr"/>
            <a:r>
              <a:rPr lang="tr-TR" sz="2000" dirty="0">
                <a:solidFill>
                  <a:schemeClr val="bg1"/>
                </a:solidFill>
                <a:latin typeface="Arial Black" pitchFamily="34" charset="0"/>
              </a:rPr>
              <a:t>4</a:t>
            </a:r>
          </a:p>
        </p:txBody>
      </p:sp>
      <p:sp>
        <p:nvSpPr>
          <p:cNvPr id="10" name="12 İçerik Yer Tutucusu"/>
          <p:cNvSpPr>
            <a:spLocks noGrp="1"/>
          </p:cNvSpPr>
          <p:nvPr>
            <p:ph idx="1"/>
          </p:nvPr>
        </p:nvSpPr>
        <p:spPr>
          <a:xfrm>
            <a:off x="214282" y="1785926"/>
            <a:ext cx="8643998" cy="4000528"/>
          </a:xfrm>
        </p:spPr>
        <p:txBody>
          <a:bodyPr>
            <a:noAutofit/>
          </a:bodyPr>
          <a:lstStyle/>
          <a:p>
            <a:pPr>
              <a:buSzPct val="100000"/>
            </a:pPr>
            <a:r>
              <a:rPr lang="tr-TR" sz="2000" dirty="0">
                <a:latin typeface="Arial" pitchFamily="34" charset="0"/>
                <a:cs typeface="Arial" pitchFamily="34" charset="0"/>
              </a:rPr>
              <a:t>Göreve başlarken bütün malzemelerin sağlamlığı kontrol edilmelidir. </a:t>
            </a:r>
          </a:p>
          <a:p>
            <a:pPr>
              <a:buSzPct val="100000"/>
            </a:pPr>
            <a:r>
              <a:rPr lang="tr-TR" sz="2000" dirty="0">
                <a:latin typeface="Arial" pitchFamily="34" charset="0"/>
                <a:cs typeface="Arial" pitchFamily="34" charset="0"/>
              </a:rPr>
              <a:t>Temizlenebilen malzemeler her kullanımdan sonra temizlenmelidir.</a:t>
            </a:r>
          </a:p>
          <a:p>
            <a:pPr>
              <a:buSzPct val="100000"/>
            </a:pPr>
            <a:r>
              <a:rPr lang="tr-TR" sz="2000" dirty="0">
                <a:latin typeface="Arial" pitchFamily="34" charset="0"/>
                <a:cs typeface="Arial" pitchFamily="34" charset="0"/>
              </a:rPr>
              <a:t>Eskiyen ya da eksilen malzemeler yenilenmelidir.</a:t>
            </a:r>
          </a:p>
          <a:p>
            <a:pPr>
              <a:buSzPct val="100000"/>
            </a:pPr>
            <a:r>
              <a:rPr lang="tr-TR" sz="2000" dirty="0">
                <a:latin typeface="Arial" pitchFamily="34" charset="0"/>
                <a:cs typeface="Arial" pitchFamily="34" charset="0"/>
              </a:rPr>
              <a:t>Tüm malzemeler güneşten uzakta muhafaza edilmelidir. </a:t>
            </a:r>
          </a:p>
          <a:p>
            <a:pPr>
              <a:buSzPct val="100000"/>
            </a:pPr>
            <a:r>
              <a:rPr lang="tr-TR" sz="2000" dirty="0">
                <a:latin typeface="Arial" pitchFamily="34" charset="0"/>
                <a:cs typeface="Arial" pitchFamily="34" charset="0"/>
              </a:rPr>
              <a:t>Malzemeler cankurtaran istasyonuna,  acil durumlarda kolay ve hızlı bir şekilde ulaşılıp alınabilecek şekilde konuşlandırılmalıdır.</a:t>
            </a:r>
          </a:p>
          <a:p>
            <a:pPr>
              <a:buSzPct val="100000"/>
            </a:pPr>
            <a:r>
              <a:rPr lang="tr-TR" sz="2000" dirty="0">
                <a:latin typeface="Arial" pitchFamily="34" charset="0"/>
                <a:cs typeface="Arial" pitchFamily="34" charset="0"/>
              </a:rPr>
              <a:t>Son kullanma tarihi olan malzemeler sürekli kontrol edilmeli ve son kullanma süresi dolan malzemeler bulundurulmamalı ve kullanılmamalıdır. </a:t>
            </a:r>
          </a:p>
          <a:p>
            <a:pPr>
              <a:buSzPct val="100000"/>
            </a:pPr>
            <a:r>
              <a:rPr lang="tr-TR" sz="2000" dirty="0">
                <a:latin typeface="Arial" pitchFamily="34" charset="0"/>
                <a:cs typeface="Arial" pitchFamily="34" charset="0"/>
              </a:rPr>
              <a:t>Oksijen tüpleri yağ olan ortamlardan uzakta muhafaza edilmeli ve yağın her türüne teması engellenmelidir.  </a:t>
            </a:r>
          </a:p>
        </p:txBody>
      </p:sp>
      <p:sp>
        <p:nvSpPr>
          <p:cNvPr id="14" name="13 Dikdörtgen"/>
          <p:cNvSpPr/>
          <p:nvPr/>
        </p:nvSpPr>
        <p:spPr>
          <a:xfrm>
            <a:off x="71502" y="714356"/>
            <a:ext cx="9072498"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KULLANILAN CANKURTARAN MALZEMELERİ BAKIMI VE MUHAFAZASI</a:t>
            </a:r>
          </a:p>
        </p:txBody>
      </p:sp>
      <p:sp>
        <p:nvSpPr>
          <p:cNvPr id="15"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2</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SAHİL CANKURTARAN İSTASYONU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571612"/>
            <a:ext cx="8715436" cy="278608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sp>
        <p:nvSpPr>
          <p:cNvPr id="11" name="19 İçerik Yer Tutucusu"/>
          <p:cNvSpPr txBox="1">
            <a:spLocks/>
          </p:cNvSpPr>
          <p:nvPr/>
        </p:nvSpPr>
        <p:spPr>
          <a:xfrm>
            <a:off x="214282" y="1785926"/>
            <a:ext cx="8643998" cy="2214578"/>
          </a:xfrm>
          <a:prstGeom prst="rect">
            <a:avLst/>
          </a:prstGeom>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ABC malzemeleri ve kullanım teknikleri</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Gemici düğümleri</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haberleşme cihazları düdük ve megafon kullanım teknikleri</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Sahilde bayrakla haberleşme teknikleri</a:t>
            </a: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3" name="1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KONU BAŞLIKLARI</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282" y="1571612"/>
            <a:ext cx="8715436"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147459" name="Picture 3" descr="C:\Users\Metin\Desktop\TSSF SUNUM ÇALIŞMASI\DONELER GÜMÜŞ\pr_01_330679.jpg"/>
          <p:cNvPicPr>
            <a:picLocks noChangeAspect="1" noChangeArrowheads="1"/>
          </p:cNvPicPr>
          <p:nvPr/>
        </p:nvPicPr>
        <p:blipFill>
          <a:blip r:embed="rId4"/>
          <a:srcRect/>
          <a:stretch>
            <a:fillRect/>
          </a:stretch>
        </p:blipFill>
        <p:spPr bwMode="auto">
          <a:xfrm>
            <a:off x="2285984" y="3071840"/>
            <a:ext cx="4286280" cy="2357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9 Metin kutusu"/>
          <p:cNvSpPr txBox="1"/>
          <p:nvPr/>
        </p:nvSpPr>
        <p:spPr>
          <a:xfrm>
            <a:off x="1142976" y="1785926"/>
            <a:ext cx="6786610" cy="584775"/>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3200" b="1" dirty="0">
                <a:solidFill>
                  <a:srgbClr val="CD1D25"/>
                </a:solidFill>
                <a:latin typeface="Arial" pitchFamily="34" charset="0"/>
                <a:cs typeface="Arial" pitchFamily="34" charset="0"/>
              </a:rPr>
              <a:t>ABC : Maske - Palet - Şnorkel</a:t>
            </a:r>
          </a:p>
        </p:txBody>
      </p:sp>
      <p:sp>
        <p:nvSpPr>
          <p:cNvPr id="11" name="10 Aşağı Ok"/>
          <p:cNvSpPr/>
          <p:nvPr/>
        </p:nvSpPr>
        <p:spPr>
          <a:xfrm>
            <a:off x="4214810" y="2428868"/>
            <a:ext cx="285752" cy="357190"/>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146434" name="Picture 2" descr="C:\Users\Metin\Desktop\TSSF SUNUM ÇALIŞMASI\DONELER GÜMÜŞ\aqualung-favola-maske.jpg"/>
          <p:cNvPicPr>
            <a:picLocks noChangeAspect="1" noChangeArrowheads="1"/>
          </p:cNvPicPr>
          <p:nvPr/>
        </p:nvPicPr>
        <p:blipFill>
          <a:blip r:embed="rId4"/>
          <a:srcRect/>
          <a:stretch>
            <a:fillRect/>
          </a:stretch>
        </p:blipFill>
        <p:spPr bwMode="auto">
          <a:xfrm>
            <a:off x="4618067" y="1857364"/>
            <a:ext cx="3577680" cy="1928826"/>
          </a:xfrm>
          <a:prstGeom prst="rect">
            <a:avLst/>
          </a:prstGeom>
          <a:noFill/>
        </p:spPr>
      </p:pic>
      <p:sp>
        <p:nvSpPr>
          <p:cNvPr id="14" name="13 Dikdörtgen"/>
          <p:cNvSpPr/>
          <p:nvPr/>
        </p:nvSpPr>
        <p:spPr>
          <a:xfrm>
            <a:off x="1214414" y="1571612"/>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solidFill>
                  <a:srgbClr val="CD1D25"/>
                </a:solidFill>
                <a:latin typeface="Arial" pitchFamily="34" charset="0"/>
                <a:cs typeface="Arial" pitchFamily="34" charset="0"/>
              </a:rPr>
              <a:t>Maskenin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en-US" sz="2000" b="1" dirty="0">
                <a:solidFill>
                  <a:srgbClr val="CD1D25"/>
                </a:solidFill>
                <a:latin typeface="Arial" pitchFamily="34" charset="0"/>
                <a:cs typeface="Arial" pitchFamily="34" charset="0"/>
              </a:rPr>
              <a:t> </a:t>
            </a:r>
            <a:r>
              <a:rPr lang="tr-TR" sz="2000" b="1" dirty="0">
                <a:solidFill>
                  <a:srgbClr val="CD1D25"/>
                </a:solidFill>
                <a:latin typeface="Arial" pitchFamily="34" charset="0"/>
                <a:cs typeface="Arial" pitchFamily="34" charset="0"/>
              </a:rPr>
              <a:t>bir </a:t>
            </a:r>
            <a:r>
              <a:rPr lang="en-US" sz="2000" b="1" dirty="0" err="1">
                <a:solidFill>
                  <a:srgbClr val="CD1D25"/>
                </a:solidFill>
                <a:latin typeface="Arial" pitchFamily="34" charset="0"/>
                <a:cs typeface="Arial" pitchFamily="34" charset="0"/>
              </a:rPr>
              <a:t>maskeden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5"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6" name="19 İçerik Yer Tutucusu"/>
          <p:cNvSpPr txBox="1">
            <a:spLocks/>
          </p:cNvSpPr>
          <p:nvPr/>
        </p:nvSpPr>
        <p:spPr>
          <a:xfrm>
            <a:off x="214282" y="2571744"/>
            <a:ext cx="8929718" cy="2928958"/>
          </a:xfrm>
          <a:prstGeom prst="rect">
            <a:avLst/>
          </a:prstGeom>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lvl="0" indent="-256032">
              <a:spcBef>
                <a:spcPts val="400"/>
              </a:spcBef>
              <a:buClr>
                <a:schemeClr val="accent1"/>
              </a:buClr>
              <a:buSzPct val="100000"/>
              <a:defRPr/>
            </a:pPr>
            <a:r>
              <a:rPr lang="tr-TR" sz="2000" b="1" dirty="0">
                <a:latin typeface="Arial" pitchFamily="34" charset="0"/>
                <a:cs typeface="Arial" pitchFamily="34" charset="0"/>
              </a:rPr>
              <a:t>Maskenin fonksiyonu:</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Su altında  düzgün görüş</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Yabancı nesnelere karşı gözlerin korunması</a:t>
            </a:r>
          </a:p>
          <a:p>
            <a:pPr marL="365760" lvl="0" indent="-256032">
              <a:spcBef>
                <a:spcPts val="400"/>
              </a:spcBef>
              <a:buClr>
                <a:schemeClr val="accent1"/>
              </a:buClr>
              <a:buSzPct val="100000"/>
              <a:buFont typeface="Wingdings 3"/>
              <a:buChar char=""/>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Gözlerin</a:t>
            </a:r>
            <a:r>
              <a:rPr kumimoji="0" lang="tr-TR" sz="2000" i="0" u="none" strike="noStrike" kern="1200" cap="none" spc="0" normalizeH="0" noProof="0" dirty="0">
                <a:ln>
                  <a:noFill/>
                </a:ln>
                <a:effectLst/>
                <a:uLnTx/>
                <a:uFillTx/>
                <a:latin typeface="Arial" pitchFamily="34" charset="0"/>
                <a:ea typeface="+mn-ea"/>
                <a:cs typeface="Arial" pitchFamily="34" charset="0"/>
              </a:rPr>
              <a:t> ve burun mukozasının korunması  (örneğin klor ve tuzlu su gibi)</a:t>
            </a:r>
          </a:p>
          <a:p>
            <a:pPr marL="365760" lvl="0" indent="-256032">
              <a:spcBef>
                <a:spcPts val="400"/>
              </a:spcBef>
              <a:buClr>
                <a:schemeClr val="accent1"/>
              </a:buClr>
              <a:buSzPct val="100000"/>
              <a:buFont typeface="Wingdings 3"/>
              <a:buChar char=""/>
              <a:defRPr/>
            </a:pPr>
            <a:r>
              <a:rPr lang="tr-TR" sz="2000" baseline="0" dirty="0">
                <a:latin typeface="Arial" pitchFamily="34" charset="0"/>
                <a:cs typeface="Arial" pitchFamily="34" charset="0"/>
              </a:rPr>
              <a:t>Burun</a:t>
            </a:r>
            <a:r>
              <a:rPr lang="tr-TR" sz="2000" dirty="0">
                <a:latin typeface="Arial" pitchFamily="34" charset="0"/>
                <a:cs typeface="Arial" pitchFamily="34" charset="0"/>
              </a:rPr>
              <a:t> bölgesinin mikroplara karşı korunması</a:t>
            </a:r>
          </a:p>
          <a:p>
            <a:pPr marL="365760" lvl="0" indent="-256032">
              <a:spcBef>
                <a:spcPts val="400"/>
              </a:spcBef>
              <a:buClr>
                <a:schemeClr val="accent1"/>
              </a:buClr>
              <a:buSzPct val="100000"/>
              <a:buFont typeface="Wingdings 3"/>
              <a:buChar char=""/>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Göz</a:t>
            </a:r>
            <a:r>
              <a:rPr kumimoji="0" lang="tr-TR" sz="2000" i="0" u="none" strike="noStrike" kern="1200" cap="none" spc="0" normalizeH="0" noProof="0" dirty="0">
                <a:ln>
                  <a:noFill/>
                </a:ln>
                <a:effectLst/>
                <a:uLnTx/>
                <a:uFillTx/>
                <a:latin typeface="Arial" pitchFamily="34" charset="0"/>
                <a:ea typeface="+mn-ea"/>
                <a:cs typeface="Arial" pitchFamily="34" charset="0"/>
              </a:rPr>
              <a:t> bölgesinde basınç dengesi</a:t>
            </a:r>
          </a:p>
          <a:p>
            <a:pPr marL="365760" lvl="0" indent="-256032">
              <a:spcBef>
                <a:spcPts val="400"/>
              </a:spcBef>
              <a:buClr>
                <a:schemeClr val="accent1"/>
              </a:buClr>
              <a:buSzPct val="100000"/>
              <a:buFont typeface="Wingdings 3"/>
              <a:buChar char=""/>
              <a:defRPr/>
            </a:pPr>
            <a:r>
              <a:rPr lang="tr-TR" sz="2000" baseline="0" dirty="0">
                <a:latin typeface="Arial" pitchFamily="34" charset="0"/>
                <a:cs typeface="Arial" pitchFamily="34" charset="0"/>
              </a:rPr>
              <a:t>Maske</a:t>
            </a:r>
            <a:r>
              <a:rPr lang="tr-TR" sz="2000" dirty="0">
                <a:latin typeface="Arial" pitchFamily="34" charset="0"/>
                <a:cs typeface="Arial" pitchFamily="34" charset="0"/>
              </a:rPr>
              <a:t> camında buhar oluşması halinde sualtında temizleme imkanı</a:t>
            </a:r>
            <a:endParaRPr kumimoji="0" lang="tr-TR" sz="26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4" name="13 Dikdörtgen"/>
          <p:cNvSpPr/>
          <p:nvPr/>
        </p:nvSpPr>
        <p:spPr>
          <a:xfrm>
            <a:off x="1357290" y="1571612"/>
            <a:ext cx="6357982"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err="1">
                <a:solidFill>
                  <a:srgbClr val="CD1D25"/>
                </a:solidFill>
                <a:latin typeface="Arial" pitchFamily="34" charset="0"/>
                <a:cs typeface="Arial" pitchFamily="34" charset="0"/>
              </a:rPr>
              <a:t>Maskenin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tr-TR" sz="2000" b="1" dirty="0">
                <a:solidFill>
                  <a:srgbClr val="CD1D25"/>
                </a:solidFill>
                <a:latin typeface="Arial" pitchFamily="34" charset="0"/>
                <a:cs typeface="Arial" pitchFamily="34" charset="0"/>
              </a:rPr>
              <a:t> bir</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maskeden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9 İçerik Yer Tutucusu"/>
          <p:cNvSpPr txBox="1">
            <a:spLocks/>
          </p:cNvSpPr>
          <p:nvPr/>
        </p:nvSpPr>
        <p:spPr>
          <a:xfrm>
            <a:off x="357158" y="2000240"/>
            <a:ext cx="8215370" cy="3786214"/>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Bir maskeden beklenenler:</a:t>
            </a:r>
          </a:p>
          <a:p>
            <a:pPr marL="365760" lvl="0" indent="-256032">
              <a:spcBef>
                <a:spcPts val="400"/>
              </a:spcBef>
              <a:buClr>
                <a:schemeClr val="accent1"/>
              </a:buClr>
              <a:buSzPct val="100000"/>
              <a:buFont typeface="Wingdings 3"/>
              <a:buChar char=""/>
              <a:defRPr/>
            </a:pPr>
            <a:r>
              <a:rPr kumimoji="0" lang="tr-TR" i="0" u="none" strike="noStrike" kern="1200" cap="none" spc="0" normalizeH="0" baseline="0" noProof="0" dirty="0">
                <a:ln>
                  <a:noFill/>
                </a:ln>
                <a:effectLst/>
                <a:uLnTx/>
                <a:uFillTx/>
                <a:latin typeface="Arial" pitchFamily="34" charset="0"/>
                <a:ea typeface="+mn-ea"/>
                <a:cs typeface="Arial" pitchFamily="34" charset="0"/>
              </a:rPr>
              <a:t>Maske</a:t>
            </a:r>
            <a:r>
              <a:rPr kumimoji="0" lang="tr-TR" i="0" u="none" strike="noStrike" kern="1200" cap="none" spc="0" normalizeH="0" noProof="0" dirty="0">
                <a:ln>
                  <a:noFill/>
                </a:ln>
                <a:effectLst/>
                <a:uLnTx/>
                <a:uFillTx/>
                <a:latin typeface="Arial" pitchFamily="34" charset="0"/>
                <a:ea typeface="+mn-ea"/>
                <a:cs typeface="Arial" pitchFamily="34" charset="0"/>
              </a:rPr>
              <a:t> camının emniyetli camdan yapılmış olması</a:t>
            </a:r>
          </a:p>
          <a:p>
            <a:pPr marL="365760" lvl="0" indent="-256032">
              <a:spcBef>
                <a:spcPts val="400"/>
              </a:spcBef>
              <a:buClr>
                <a:schemeClr val="accent1"/>
              </a:buClr>
              <a:buSzPct val="100000"/>
              <a:buFont typeface="Wingdings 3"/>
              <a:buChar char=""/>
              <a:defRPr/>
            </a:pPr>
            <a:r>
              <a:rPr lang="en-US" dirty="0" err="1">
                <a:latin typeface="Arial" pitchFamily="34" charset="0"/>
                <a:cs typeface="Arial" pitchFamily="34" charset="0"/>
              </a:rPr>
              <a:t>Yaklaşık</a:t>
            </a:r>
            <a:r>
              <a:rPr lang="en-US" dirty="0">
                <a:latin typeface="Arial" pitchFamily="34" charset="0"/>
                <a:cs typeface="Arial" pitchFamily="34" charset="0"/>
              </a:rPr>
              <a:t> 0 </a:t>
            </a:r>
            <a:r>
              <a:rPr lang="en-US" dirty="0" err="1">
                <a:latin typeface="Arial" pitchFamily="34" charset="0"/>
                <a:cs typeface="Arial" pitchFamily="34" charset="0"/>
              </a:rPr>
              <a:t>derece</a:t>
            </a:r>
            <a:r>
              <a:rPr lang="en-US" dirty="0">
                <a:latin typeface="Arial" pitchFamily="34" charset="0"/>
                <a:cs typeface="Arial" pitchFamily="34" charset="0"/>
              </a:rPr>
              <a:t> </a:t>
            </a:r>
            <a:r>
              <a:rPr lang="en-US" dirty="0" err="1">
                <a:latin typeface="Arial" pitchFamily="34" charset="0"/>
                <a:cs typeface="Arial" pitchFamily="34" charset="0"/>
              </a:rPr>
              <a:t>ile</a:t>
            </a:r>
            <a:r>
              <a:rPr lang="en-US" dirty="0">
                <a:latin typeface="Arial" pitchFamily="34" charset="0"/>
                <a:cs typeface="Arial" pitchFamily="34" charset="0"/>
              </a:rPr>
              <a:t> </a:t>
            </a:r>
            <a:r>
              <a:rPr lang="en-US" dirty="0" err="1">
                <a:latin typeface="Arial" pitchFamily="34" charset="0"/>
                <a:cs typeface="Arial" pitchFamily="34" charset="0"/>
              </a:rPr>
              <a:t>yaklaşık</a:t>
            </a:r>
            <a:r>
              <a:rPr lang="en-US" dirty="0">
                <a:latin typeface="Arial" pitchFamily="34" charset="0"/>
                <a:cs typeface="Arial" pitchFamily="34" charset="0"/>
              </a:rPr>
              <a:t> 30 </a:t>
            </a:r>
            <a:r>
              <a:rPr lang="en-US" dirty="0" err="1">
                <a:latin typeface="Arial" pitchFamily="34" charset="0"/>
                <a:cs typeface="Arial" pitchFamily="34" charset="0"/>
              </a:rPr>
              <a:t>derece</a:t>
            </a:r>
            <a:r>
              <a:rPr lang="en-US" dirty="0">
                <a:latin typeface="Arial" pitchFamily="34" charset="0"/>
                <a:cs typeface="Arial" pitchFamily="34" charset="0"/>
              </a:rPr>
              <a:t> </a:t>
            </a:r>
            <a:r>
              <a:rPr lang="en-US" dirty="0" err="1">
                <a:latin typeface="Arial" pitchFamily="34" charset="0"/>
                <a:cs typeface="Arial" pitchFamily="34" charset="0"/>
              </a:rPr>
              <a:t>arasında</a:t>
            </a:r>
            <a:r>
              <a:rPr lang="en-US" dirty="0">
                <a:latin typeface="Arial" pitchFamily="34" charset="0"/>
                <a:cs typeface="Arial" pitchFamily="34" charset="0"/>
              </a:rPr>
              <a:t> </a:t>
            </a:r>
            <a:r>
              <a:rPr lang="en-US" dirty="0" err="1">
                <a:latin typeface="Arial" pitchFamily="34" charset="0"/>
                <a:cs typeface="Arial" pitchFamily="34" charset="0"/>
              </a:rPr>
              <a:t>maske</a:t>
            </a:r>
            <a:r>
              <a:rPr lang="en-US" dirty="0">
                <a:latin typeface="Arial" pitchFamily="34" charset="0"/>
                <a:cs typeface="Arial" pitchFamily="34" charset="0"/>
              </a:rPr>
              <a:t> </a:t>
            </a:r>
            <a:r>
              <a:rPr lang="en-US" dirty="0" err="1">
                <a:latin typeface="Arial" pitchFamily="34" charset="0"/>
                <a:cs typeface="Arial" pitchFamily="34" charset="0"/>
              </a:rPr>
              <a:t>malzemesinin</a:t>
            </a:r>
            <a:r>
              <a:rPr lang="en-US" dirty="0">
                <a:latin typeface="Arial" pitchFamily="34" charset="0"/>
                <a:cs typeface="Arial" pitchFamily="34" charset="0"/>
              </a:rPr>
              <a:t> </a:t>
            </a:r>
            <a:r>
              <a:rPr lang="tr-TR" dirty="0">
                <a:latin typeface="Arial" pitchFamily="34" charset="0"/>
                <a:cs typeface="Arial" pitchFamily="34" charset="0"/>
              </a:rPr>
              <a:t>                                                </a:t>
            </a:r>
            <a:r>
              <a:rPr lang="en-US" dirty="0" err="1">
                <a:latin typeface="Arial" pitchFamily="34" charset="0"/>
                <a:cs typeface="Arial" pitchFamily="34" charset="0"/>
              </a:rPr>
              <a:t>esnekliğinin</a:t>
            </a:r>
            <a:r>
              <a:rPr lang="en-US" dirty="0">
                <a:latin typeface="Arial" pitchFamily="34" charset="0"/>
                <a:cs typeface="Arial" pitchFamily="34" charset="0"/>
              </a:rPr>
              <a:t> </a:t>
            </a:r>
            <a:r>
              <a:rPr lang="en-US" dirty="0" err="1">
                <a:latin typeface="Arial" pitchFamily="34" charset="0"/>
                <a:cs typeface="Arial" pitchFamily="34" charset="0"/>
              </a:rPr>
              <a:t>hemen</a:t>
            </a:r>
            <a:r>
              <a:rPr lang="en-US" dirty="0">
                <a:latin typeface="Arial" pitchFamily="34" charset="0"/>
                <a:cs typeface="Arial" pitchFamily="34" charset="0"/>
              </a:rPr>
              <a:t> </a:t>
            </a:r>
            <a:r>
              <a:rPr lang="en-US" dirty="0" err="1">
                <a:latin typeface="Arial" pitchFamily="34" charset="0"/>
                <a:cs typeface="Arial" pitchFamily="34" charset="0"/>
              </a:rPr>
              <a:t>hemen</a:t>
            </a:r>
            <a:r>
              <a:rPr lang="en-US" dirty="0">
                <a:latin typeface="Arial" pitchFamily="34" charset="0"/>
                <a:cs typeface="Arial" pitchFamily="34" charset="0"/>
              </a:rPr>
              <a:t> </a:t>
            </a:r>
            <a:r>
              <a:rPr lang="en-US" dirty="0" err="1">
                <a:latin typeface="Arial" pitchFamily="34" charset="0"/>
                <a:cs typeface="Arial" pitchFamily="34" charset="0"/>
              </a:rPr>
              <a:t>aynı</a:t>
            </a:r>
            <a:r>
              <a:rPr lang="en-US" dirty="0">
                <a:latin typeface="Arial" pitchFamily="34" charset="0"/>
                <a:cs typeface="Arial" pitchFamily="34" charset="0"/>
              </a:rPr>
              <a:t> </a:t>
            </a:r>
            <a:r>
              <a:rPr lang="en-US" dirty="0" err="1">
                <a:latin typeface="Arial" pitchFamily="34" charset="0"/>
                <a:cs typeface="Arial" pitchFamily="34" charset="0"/>
              </a:rPr>
              <a:t>kalması</a:t>
            </a:r>
            <a:endParaRPr lang="tr-TR"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Maskenin su sızdırmaması ve baskı yapmadan oturması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Burunluk veya burnun kapatılması için katlanabilir kaplama</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Eskimeye dayanıklı maske malzemesi</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Geniş görüş açısı</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Küçük maske içi</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Kokusuz ve bakımı kolay maske malzemesi</a:t>
            </a:r>
          </a:p>
          <a:p>
            <a:pPr marL="365760" lvl="0" indent="-256032">
              <a:spcBef>
                <a:spcPts val="400"/>
              </a:spcBef>
              <a:buClr>
                <a:schemeClr val="accent1"/>
              </a:buClr>
              <a:buSzPct val="100000"/>
              <a:buFont typeface="Wingdings 3"/>
              <a:buChar char=""/>
              <a:defRPr/>
            </a:pPr>
            <a:r>
              <a:rPr lang="tr-TR" dirty="0">
                <a:latin typeface="Arial" pitchFamily="34" charset="0"/>
                <a:cs typeface="Arial" pitchFamily="34" charset="0"/>
              </a:rPr>
              <a:t>Kaymayan veya kendiliğinden açılmayan tutucu bant</a:t>
            </a: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kumimoji="0" lang="tr-TR" sz="2000" i="0" u="none" strike="noStrike" kern="1200" cap="none" spc="0" normalizeH="0" noProof="0" dirty="0">
              <a:ln>
                <a:noFill/>
              </a:ln>
              <a:effectLst/>
              <a:uLnTx/>
              <a:uFillTx/>
              <a:latin typeface="Arial" pitchFamily="34" charset="0"/>
              <a:ea typeface="+mn-ea"/>
              <a:cs typeface="Arial" pitchFamily="34" charset="0"/>
            </a:endParaRPr>
          </a:p>
          <a:p>
            <a:pPr marL="365760" lvl="0" indent="-256032">
              <a:spcBef>
                <a:spcPts val="400"/>
              </a:spcBef>
              <a:buClr>
                <a:schemeClr val="accent1"/>
              </a:buClr>
              <a:buSzPct val="100000"/>
              <a:buFont typeface="Wingdings 3"/>
              <a:buChar char=""/>
              <a:defRPr/>
            </a:pPr>
            <a:endParaRPr kumimoji="0" lang="tr-TR" sz="2000" i="0" u="none" strike="noStrike" kern="1200" cap="none" spc="0" normalizeH="0" noProof="0" dirty="0">
              <a:ln>
                <a:noFill/>
              </a:ln>
              <a:effectLst/>
              <a:uLnTx/>
              <a:uFillTx/>
              <a:latin typeface="Arial" pitchFamily="34" charset="0"/>
              <a:ea typeface="+mn-ea"/>
              <a:cs typeface="Arial" pitchFamily="34" charset="0"/>
            </a:endParaRPr>
          </a:p>
          <a:p>
            <a:pPr marL="365760" lvl="0" indent="-256032">
              <a:spcBef>
                <a:spcPts val="400"/>
              </a:spcBef>
              <a:buClr>
                <a:schemeClr val="accent1"/>
              </a:buClr>
              <a:buSzPct val="100000"/>
              <a:buFont typeface="Wingdings 3"/>
              <a:buChar char=""/>
              <a:defRPr/>
            </a:pPr>
            <a:endParaRPr kumimoji="0" lang="tr-TR" sz="2600" i="0" u="none" strike="noStrike" kern="1200" cap="none" spc="0" normalizeH="0" baseline="0" noProof="0" dirty="0">
              <a:ln>
                <a:noFill/>
              </a:ln>
              <a:effectLst/>
              <a:uLnTx/>
              <a:uFillTx/>
              <a:latin typeface="Arial" pitchFamily="34" charset="0"/>
              <a:ea typeface="+mn-ea"/>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428736"/>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148482" name="Picture 2" descr="C:\Users\Metin\Desktop\TSSF SUNUM ÇALIŞMASI\DONELER GÜMÜŞ\cressi-aqua-dalis-paleti-sari_min.jpg"/>
          <p:cNvPicPr>
            <a:picLocks noChangeAspect="1" noChangeArrowheads="1"/>
          </p:cNvPicPr>
          <p:nvPr/>
        </p:nvPicPr>
        <p:blipFill>
          <a:blip r:embed="rId3"/>
          <a:srcRect/>
          <a:stretch>
            <a:fillRect/>
          </a:stretch>
        </p:blipFill>
        <p:spPr bwMode="auto">
          <a:xfrm>
            <a:off x="5429279" y="2214578"/>
            <a:ext cx="3429001" cy="3429000"/>
          </a:xfrm>
          <a:prstGeom prst="rect">
            <a:avLst/>
          </a:prstGeom>
          <a:noFill/>
        </p:spPr>
      </p:pic>
      <p:pic>
        <p:nvPicPr>
          <p:cNvPr id="8"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13 Dikdörtgen"/>
          <p:cNvSpPr/>
          <p:nvPr/>
        </p:nvSpPr>
        <p:spPr>
          <a:xfrm>
            <a:off x="1357290" y="1571612"/>
            <a:ext cx="6357982"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Paletler</a:t>
            </a:r>
            <a:r>
              <a:rPr lang="en-US" sz="2000" b="1" dirty="0">
                <a:solidFill>
                  <a:srgbClr val="CD1D25"/>
                </a:solidFill>
                <a:latin typeface="Arial" pitchFamily="34" charset="0"/>
                <a:cs typeface="Arial" pitchFamily="34" charset="0"/>
              </a:rPr>
              <a:t>in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tr-TR" sz="2000" b="1" dirty="0">
                <a:solidFill>
                  <a:srgbClr val="CD1D25"/>
                </a:solidFill>
                <a:latin typeface="Arial" pitchFamily="34" charset="0"/>
                <a:cs typeface="Arial" pitchFamily="34" charset="0"/>
              </a:rPr>
              <a:t> bir</a:t>
            </a:r>
            <a:r>
              <a:rPr lang="en-US" sz="2000" b="1" dirty="0">
                <a:solidFill>
                  <a:srgbClr val="CD1D25"/>
                </a:solidFill>
                <a:latin typeface="Arial" pitchFamily="34" charset="0"/>
                <a:cs typeface="Arial" pitchFamily="34" charset="0"/>
              </a:rPr>
              <a:t> </a:t>
            </a:r>
            <a:r>
              <a:rPr lang="tr-TR" sz="2000" b="1" dirty="0">
                <a:solidFill>
                  <a:srgbClr val="CD1D25"/>
                </a:solidFill>
                <a:latin typeface="Arial" pitchFamily="34" charset="0"/>
                <a:cs typeface="Arial" pitchFamily="34" charset="0"/>
              </a:rPr>
              <a:t>palet</a:t>
            </a:r>
            <a:r>
              <a:rPr lang="en-US" sz="2000" b="1" dirty="0">
                <a:solidFill>
                  <a:srgbClr val="CD1D25"/>
                </a:solidFill>
                <a:latin typeface="Arial" pitchFamily="34" charset="0"/>
                <a:cs typeface="Arial" pitchFamily="34" charset="0"/>
              </a:rPr>
              <a:t>den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9 İçerik Yer Tutucusu"/>
          <p:cNvSpPr txBox="1">
            <a:spLocks/>
          </p:cNvSpPr>
          <p:nvPr/>
        </p:nvSpPr>
        <p:spPr>
          <a:xfrm>
            <a:off x="285720" y="2214554"/>
            <a:ext cx="6072230" cy="1785950"/>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Paletlerin fonksiyonu:</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Eller için hareket özgürlüğü sağlanırken su içinde ve su altında itici güç kazandırır</a:t>
            </a: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Ayaklar için yaralanmalara karşı koruma sağlar</a:t>
            </a: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ea typeface="+mn-ea"/>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13 Dikdörtgen"/>
          <p:cNvSpPr/>
          <p:nvPr/>
        </p:nvSpPr>
        <p:spPr>
          <a:xfrm>
            <a:off x="1357290" y="1571612"/>
            <a:ext cx="6357982"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Paletler</a:t>
            </a:r>
            <a:r>
              <a:rPr lang="en-US" sz="2000" b="1" dirty="0">
                <a:solidFill>
                  <a:srgbClr val="CD1D25"/>
                </a:solidFill>
                <a:latin typeface="Arial" pitchFamily="34" charset="0"/>
                <a:cs typeface="Arial" pitchFamily="34" charset="0"/>
              </a:rPr>
              <a:t>in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en-US" sz="2000" b="1" dirty="0">
                <a:solidFill>
                  <a:srgbClr val="CD1D25"/>
                </a:solidFill>
                <a:latin typeface="Arial" pitchFamily="34" charset="0"/>
                <a:cs typeface="Arial" pitchFamily="34" charset="0"/>
              </a:rPr>
              <a:t> </a:t>
            </a:r>
            <a:r>
              <a:rPr lang="tr-TR" sz="2000" b="1" dirty="0">
                <a:solidFill>
                  <a:srgbClr val="CD1D25"/>
                </a:solidFill>
                <a:latin typeface="Arial" pitchFamily="34" charset="0"/>
                <a:cs typeface="Arial" pitchFamily="34" charset="0"/>
              </a:rPr>
              <a:t>bir palet</a:t>
            </a:r>
            <a:r>
              <a:rPr lang="en-US" sz="2000" b="1" dirty="0">
                <a:solidFill>
                  <a:srgbClr val="CD1D25"/>
                </a:solidFill>
                <a:latin typeface="Arial" pitchFamily="34" charset="0"/>
                <a:cs typeface="Arial" pitchFamily="34" charset="0"/>
              </a:rPr>
              <a:t>den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9 İçerik Yer Tutucusu"/>
          <p:cNvSpPr txBox="1">
            <a:spLocks/>
          </p:cNvSpPr>
          <p:nvPr/>
        </p:nvSpPr>
        <p:spPr>
          <a:xfrm>
            <a:off x="142844" y="2071678"/>
            <a:ext cx="8929718" cy="3714776"/>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Bir p</a:t>
            </a:r>
            <a:r>
              <a:rPr lang="en-US" sz="2000" b="1" dirty="0" err="1">
                <a:latin typeface="Arial" pitchFamily="34" charset="0"/>
                <a:cs typeface="Arial" pitchFamily="34" charset="0"/>
              </a:rPr>
              <a:t>aletten</a:t>
            </a:r>
            <a:r>
              <a:rPr lang="en-US" sz="2000" b="1" dirty="0">
                <a:latin typeface="Arial" pitchFamily="34" charset="0"/>
                <a:cs typeface="Arial" pitchFamily="34" charset="0"/>
              </a:rPr>
              <a:t> </a:t>
            </a:r>
            <a:r>
              <a:rPr lang="en-US" sz="2000" b="1" dirty="0" err="1">
                <a:latin typeface="Arial" pitchFamily="34" charset="0"/>
                <a:cs typeface="Arial" pitchFamily="34" charset="0"/>
              </a:rPr>
              <a:t>beklenenler</a:t>
            </a:r>
            <a:r>
              <a:rPr lang="tr-TR" sz="2000" b="1" dirty="0">
                <a:latin typeface="Arial" pitchFamily="34" charset="0"/>
                <a:cs typeface="Arial" pitchFamily="34" charset="0"/>
              </a:rPr>
              <a:t>:</a:t>
            </a: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Baskı</a:t>
            </a:r>
            <a:r>
              <a:rPr lang="en-US" sz="2000" dirty="0">
                <a:latin typeface="Arial" pitchFamily="34" charset="0"/>
                <a:cs typeface="Arial" pitchFamily="34" charset="0"/>
              </a:rPr>
              <a:t> </a:t>
            </a:r>
            <a:r>
              <a:rPr lang="en-US" sz="2000" dirty="0" err="1">
                <a:latin typeface="Arial" pitchFamily="34" charset="0"/>
                <a:cs typeface="Arial" pitchFamily="34" charset="0"/>
              </a:rPr>
              <a:t>yapmadan</a:t>
            </a:r>
            <a:r>
              <a:rPr lang="en-US" sz="2000" dirty="0">
                <a:latin typeface="Arial" pitchFamily="34" charset="0"/>
                <a:cs typeface="Arial" pitchFamily="34" charset="0"/>
              </a:rPr>
              <a:t> </a:t>
            </a:r>
            <a:r>
              <a:rPr lang="en-US" sz="2000" dirty="0" err="1">
                <a:latin typeface="Arial" pitchFamily="34" charset="0"/>
                <a:cs typeface="Arial" pitchFamily="34" charset="0"/>
              </a:rPr>
              <a:t>ayağa</a:t>
            </a:r>
            <a:r>
              <a:rPr lang="en-US" sz="2000" dirty="0">
                <a:latin typeface="Arial" pitchFamily="34" charset="0"/>
                <a:cs typeface="Arial" pitchFamily="34" charset="0"/>
              </a:rPr>
              <a:t> </a:t>
            </a:r>
            <a:r>
              <a:rPr lang="en-US" sz="2000" dirty="0" err="1">
                <a:latin typeface="Arial" pitchFamily="34" charset="0"/>
                <a:cs typeface="Arial" pitchFamily="34" charset="0"/>
              </a:rPr>
              <a:t>oturması</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2000" dirty="0">
                <a:latin typeface="Arial" pitchFamily="34" charset="0"/>
                <a:cs typeface="Arial" pitchFamily="34" charset="0"/>
              </a:rPr>
              <a:t> </a:t>
            </a:r>
            <a:r>
              <a:rPr lang="en-US" sz="2000" dirty="0" err="1">
                <a:latin typeface="Arial" pitchFamily="34" charset="0"/>
                <a:cs typeface="Arial" pitchFamily="34" charset="0"/>
              </a:rPr>
              <a:t>Ayak</a:t>
            </a:r>
            <a:r>
              <a:rPr lang="en-US" sz="2000" dirty="0">
                <a:latin typeface="Arial" pitchFamily="34" charset="0"/>
                <a:cs typeface="Arial" pitchFamily="34" charset="0"/>
              </a:rPr>
              <a:t> </a:t>
            </a:r>
            <a:r>
              <a:rPr lang="en-US" sz="2000" dirty="0" err="1">
                <a:latin typeface="Arial" pitchFamily="34" charset="0"/>
                <a:cs typeface="Arial" pitchFamily="34" charset="0"/>
              </a:rPr>
              <a:t>kısmı</a:t>
            </a:r>
            <a:r>
              <a:rPr lang="en-US" sz="2000" dirty="0">
                <a:latin typeface="Arial" pitchFamily="34" charset="0"/>
                <a:cs typeface="Arial" pitchFamily="34" charset="0"/>
              </a:rPr>
              <a:t> </a:t>
            </a:r>
            <a:r>
              <a:rPr lang="en-US" sz="2000" dirty="0" err="1">
                <a:latin typeface="Arial" pitchFamily="34" charset="0"/>
                <a:cs typeface="Arial" pitchFamily="34" charset="0"/>
              </a:rPr>
              <a:t>ile</a:t>
            </a:r>
            <a:r>
              <a:rPr lang="en-US" sz="2000" dirty="0">
                <a:latin typeface="Arial" pitchFamily="34" charset="0"/>
                <a:cs typeface="Arial" pitchFamily="34" charset="0"/>
              </a:rPr>
              <a:t> </a:t>
            </a:r>
            <a:r>
              <a:rPr lang="en-US" sz="2000" dirty="0" err="1">
                <a:latin typeface="Arial" pitchFamily="34" charset="0"/>
                <a:cs typeface="Arial" pitchFamily="34" charset="0"/>
              </a:rPr>
              <a:t>arasında</a:t>
            </a:r>
            <a:r>
              <a:rPr lang="en-US" sz="2000" dirty="0">
                <a:latin typeface="Arial" pitchFamily="34" charset="0"/>
                <a:cs typeface="Arial" pitchFamily="34" charset="0"/>
              </a:rPr>
              <a:t> 18 </a:t>
            </a:r>
            <a:r>
              <a:rPr lang="en-US" sz="2000" dirty="0" err="1">
                <a:latin typeface="Arial" pitchFamily="34" charset="0"/>
                <a:cs typeface="Arial" pitchFamily="34" charset="0"/>
              </a:rPr>
              <a:t>derecelik</a:t>
            </a:r>
            <a:r>
              <a:rPr lang="en-US" sz="2000" dirty="0">
                <a:latin typeface="Arial" pitchFamily="34" charset="0"/>
                <a:cs typeface="Arial" pitchFamily="34" charset="0"/>
              </a:rPr>
              <a:t> </a:t>
            </a:r>
            <a:r>
              <a:rPr lang="en-US" sz="2000" dirty="0" err="1">
                <a:latin typeface="Arial" pitchFamily="34" charset="0"/>
                <a:cs typeface="Arial" pitchFamily="34" charset="0"/>
              </a:rPr>
              <a:t>açı</a:t>
            </a:r>
            <a:r>
              <a:rPr lang="en-US" sz="2000" dirty="0">
                <a:latin typeface="Arial" pitchFamily="34" charset="0"/>
                <a:cs typeface="Arial" pitchFamily="34" charset="0"/>
              </a:rPr>
              <a:t> </a:t>
            </a:r>
            <a:r>
              <a:rPr lang="en-US" sz="2000" dirty="0" err="1">
                <a:latin typeface="Arial" pitchFamily="34" charset="0"/>
                <a:cs typeface="Arial" pitchFamily="34" charset="0"/>
              </a:rPr>
              <a:t>bulunan</a:t>
            </a:r>
            <a:r>
              <a:rPr lang="en-US" sz="2000" dirty="0">
                <a:latin typeface="Arial" pitchFamily="34" charset="0"/>
                <a:cs typeface="Arial" pitchFamily="34" charset="0"/>
              </a:rPr>
              <a:t> </a:t>
            </a:r>
            <a:r>
              <a:rPr lang="en-US" sz="2000" dirty="0" err="1">
                <a:latin typeface="Arial" pitchFamily="34" charset="0"/>
                <a:cs typeface="Arial" pitchFamily="34" charset="0"/>
              </a:rPr>
              <a:t>palet</a:t>
            </a:r>
            <a:r>
              <a:rPr lang="en-US" sz="2000" dirty="0">
                <a:latin typeface="Arial" pitchFamily="34" charset="0"/>
                <a:cs typeface="Arial" pitchFamily="34" charset="0"/>
              </a:rPr>
              <a:t> </a:t>
            </a:r>
            <a:r>
              <a:rPr lang="en-US" sz="2000" dirty="0" err="1">
                <a:latin typeface="Arial" pitchFamily="34" charset="0"/>
                <a:cs typeface="Arial" pitchFamily="34" charset="0"/>
              </a:rPr>
              <a:t>kanadı</a:t>
            </a:r>
            <a:r>
              <a:rPr lang="en-US" sz="2000" dirty="0">
                <a:latin typeface="Arial" pitchFamily="34" charset="0"/>
                <a:cs typeface="Arial" pitchFamily="34" charset="0"/>
              </a:rPr>
              <a:t> (</a:t>
            </a:r>
            <a:r>
              <a:rPr lang="en-US" sz="2000" dirty="0" err="1">
                <a:latin typeface="Arial" pitchFamily="34" charset="0"/>
                <a:cs typeface="Arial" pitchFamily="34" charset="0"/>
              </a:rPr>
              <a:t>ayak</a:t>
            </a:r>
            <a:r>
              <a:rPr lang="en-US" sz="2000" dirty="0">
                <a:latin typeface="Arial" pitchFamily="34" charset="0"/>
                <a:cs typeface="Arial" pitchFamily="34" charset="0"/>
              </a:rPr>
              <a:t> </a:t>
            </a:r>
            <a:r>
              <a:rPr lang="en-US" sz="2000" dirty="0" err="1">
                <a:latin typeface="Arial" pitchFamily="34" charset="0"/>
                <a:cs typeface="Arial" pitchFamily="34" charset="0"/>
              </a:rPr>
              <a:t>gerildiğinde</a:t>
            </a:r>
            <a:r>
              <a:rPr lang="en-US" sz="2000" dirty="0">
                <a:latin typeface="Arial" pitchFamily="34" charset="0"/>
                <a:cs typeface="Arial" pitchFamily="34" charset="0"/>
              </a:rPr>
              <a:t> </a:t>
            </a:r>
            <a:r>
              <a:rPr lang="en-US" sz="2000" dirty="0" err="1">
                <a:latin typeface="Arial" pitchFamily="34" charset="0"/>
                <a:cs typeface="Arial" pitchFamily="34" charset="0"/>
              </a:rPr>
              <a:t>palet</a:t>
            </a:r>
            <a:r>
              <a:rPr lang="en-US" sz="2000" dirty="0">
                <a:latin typeface="Arial" pitchFamily="34" charset="0"/>
                <a:cs typeface="Arial" pitchFamily="34" charset="0"/>
              </a:rPr>
              <a:t> </a:t>
            </a:r>
            <a:r>
              <a:rPr lang="en-US" sz="2000" dirty="0" err="1">
                <a:latin typeface="Arial" pitchFamily="34" charset="0"/>
                <a:cs typeface="Arial" pitchFamily="34" charset="0"/>
              </a:rPr>
              <a:t>kanadının</a:t>
            </a:r>
            <a:r>
              <a:rPr lang="en-US" sz="2000" dirty="0">
                <a:latin typeface="Arial" pitchFamily="34" charset="0"/>
                <a:cs typeface="Arial" pitchFamily="34" charset="0"/>
              </a:rPr>
              <a:t> </a:t>
            </a:r>
            <a:r>
              <a:rPr lang="en-US" sz="2000" dirty="0" err="1">
                <a:latin typeface="Arial" pitchFamily="34" charset="0"/>
                <a:cs typeface="Arial" pitchFamily="34" charset="0"/>
              </a:rPr>
              <a:t>baldır</a:t>
            </a:r>
            <a:r>
              <a:rPr lang="en-US" sz="2000" dirty="0">
                <a:latin typeface="Arial" pitchFamily="34" charset="0"/>
                <a:cs typeface="Arial" pitchFamily="34" charset="0"/>
              </a:rPr>
              <a:t> </a:t>
            </a:r>
            <a:r>
              <a:rPr lang="en-US" sz="2000" dirty="0" err="1">
                <a:latin typeface="Arial" pitchFamily="34" charset="0"/>
                <a:cs typeface="Arial" pitchFamily="34" charset="0"/>
              </a:rPr>
              <a:t>kemiğine</a:t>
            </a:r>
            <a:r>
              <a:rPr lang="en-US" sz="2000" dirty="0">
                <a:latin typeface="Arial" pitchFamily="34" charset="0"/>
                <a:cs typeface="Arial" pitchFamily="34" charset="0"/>
              </a:rPr>
              <a:t> </a:t>
            </a:r>
            <a:r>
              <a:rPr lang="en-US" sz="2000" dirty="0" err="1">
                <a:latin typeface="Arial" pitchFamily="34" charset="0"/>
                <a:cs typeface="Arial" pitchFamily="34" charset="0"/>
              </a:rPr>
              <a:t>paralel</a:t>
            </a:r>
            <a:r>
              <a:rPr lang="en-US" sz="2000" dirty="0">
                <a:latin typeface="Arial" pitchFamily="34" charset="0"/>
                <a:cs typeface="Arial" pitchFamily="34" charset="0"/>
              </a:rPr>
              <a:t> </a:t>
            </a:r>
            <a:r>
              <a:rPr lang="en-US" sz="2000" dirty="0" err="1">
                <a:latin typeface="Arial" pitchFamily="34" charset="0"/>
                <a:cs typeface="Arial" pitchFamily="34" charset="0"/>
              </a:rPr>
              <a:t>olması</a:t>
            </a:r>
            <a:r>
              <a:rPr lang="en-US" sz="2000" dirty="0">
                <a:latin typeface="Arial" pitchFamily="34" charset="0"/>
                <a:cs typeface="Arial" pitchFamily="34" charset="0"/>
              </a:rPr>
              <a:t> </a:t>
            </a:r>
            <a:r>
              <a:rPr lang="en-US" sz="2000" dirty="0" err="1">
                <a:latin typeface="Arial" pitchFamily="34" charset="0"/>
                <a:cs typeface="Arial" pitchFamily="34" charset="0"/>
              </a:rPr>
              <a:t>gereki</a:t>
            </a:r>
            <a:r>
              <a:rPr lang="tr-TR" sz="2000" dirty="0">
                <a:latin typeface="Arial" pitchFamily="34" charset="0"/>
                <a:cs typeface="Arial" pitchFamily="34" charset="0"/>
              </a:rPr>
              <a:t>r</a:t>
            </a: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Eskimeye</a:t>
            </a:r>
            <a:r>
              <a:rPr lang="en-US" sz="2000" dirty="0">
                <a:latin typeface="Arial" pitchFamily="34" charset="0"/>
                <a:cs typeface="Arial" pitchFamily="34" charset="0"/>
              </a:rPr>
              <a:t> </a:t>
            </a:r>
            <a:r>
              <a:rPr lang="en-US" sz="2000" dirty="0" err="1">
                <a:latin typeface="Arial" pitchFamily="34" charset="0"/>
                <a:cs typeface="Arial" pitchFamily="34" charset="0"/>
              </a:rPr>
              <a:t>dayanıklı</a:t>
            </a:r>
            <a:r>
              <a:rPr lang="en-US" sz="2000" dirty="0">
                <a:latin typeface="Arial" pitchFamily="34" charset="0"/>
                <a:cs typeface="Arial" pitchFamily="34" charset="0"/>
              </a:rPr>
              <a:t> </a:t>
            </a:r>
            <a:r>
              <a:rPr lang="en-US" sz="2000" dirty="0" err="1">
                <a:latin typeface="Arial" pitchFamily="34" charset="0"/>
                <a:cs typeface="Arial" pitchFamily="34" charset="0"/>
              </a:rPr>
              <a:t>ve</a:t>
            </a:r>
            <a:r>
              <a:rPr lang="en-US" sz="2000" dirty="0">
                <a:latin typeface="Arial" pitchFamily="34" charset="0"/>
                <a:cs typeface="Arial" pitchFamily="34" charset="0"/>
              </a:rPr>
              <a:t> </a:t>
            </a:r>
            <a:r>
              <a:rPr lang="en-US" sz="2000" dirty="0" err="1">
                <a:latin typeface="Arial" pitchFamily="34" charset="0"/>
                <a:cs typeface="Arial" pitchFamily="34" charset="0"/>
              </a:rPr>
              <a:t>kaliteli</a:t>
            </a:r>
            <a:r>
              <a:rPr lang="en-US" sz="2000" dirty="0">
                <a:latin typeface="Arial" pitchFamily="34" charset="0"/>
                <a:cs typeface="Arial" pitchFamily="34" charset="0"/>
              </a:rPr>
              <a:t> </a:t>
            </a:r>
            <a:r>
              <a:rPr lang="en-US" sz="2000" dirty="0" err="1">
                <a:latin typeface="Arial" pitchFamily="34" charset="0"/>
                <a:cs typeface="Arial" pitchFamily="34" charset="0"/>
              </a:rPr>
              <a:t>elastiki</a:t>
            </a:r>
            <a:r>
              <a:rPr lang="en-US" sz="2000" dirty="0">
                <a:latin typeface="Arial" pitchFamily="34" charset="0"/>
                <a:cs typeface="Arial" pitchFamily="34" charset="0"/>
              </a:rPr>
              <a:t> </a:t>
            </a:r>
            <a:r>
              <a:rPr lang="en-US" sz="2000" dirty="0" err="1">
                <a:latin typeface="Arial" pitchFamily="34" charset="0"/>
                <a:cs typeface="Arial" pitchFamily="34" charset="0"/>
              </a:rPr>
              <a:t>lastik</a:t>
            </a:r>
            <a:r>
              <a:rPr lang="en-US" sz="2000" dirty="0">
                <a:latin typeface="Arial" pitchFamily="34" charset="0"/>
                <a:cs typeface="Arial" pitchFamily="34" charset="0"/>
              </a:rPr>
              <a:t> </a:t>
            </a:r>
            <a:r>
              <a:rPr lang="en-US" sz="2000" dirty="0" err="1">
                <a:latin typeface="Arial" pitchFamily="34" charset="0"/>
                <a:cs typeface="Arial" pitchFamily="34" charset="0"/>
              </a:rPr>
              <a:t>malzeme</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Sürekli</a:t>
            </a:r>
            <a:r>
              <a:rPr lang="en-US" sz="2000" dirty="0">
                <a:latin typeface="Arial" pitchFamily="34" charset="0"/>
                <a:cs typeface="Arial" pitchFamily="34" charset="0"/>
              </a:rPr>
              <a:t> </a:t>
            </a:r>
            <a:r>
              <a:rPr lang="en-US" sz="2000" dirty="0" err="1">
                <a:latin typeface="Arial" pitchFamily="34" charset="0"/>
                <a:cs typeface="Arial" pitchFamily="34" charset="0"/>
              </a:rPr>
              <a:t>performansın</a:t>
            </a:r>
            <a:r>
              <a:rPr lang="en-US" sz="2000" dirty="0">
                <a:latin typeface="Arial" pitchFamily="34" charset="0"/>
                <a:cs typeface="Arial" pitchFamily="34" charset="0"/>
              </a:rPr>
              <a:t> </a:t>
            </a:r>
            <a:r>
              <a:rPr lang="en-US" sz="2000" dirty="0" err="1">
                <a:latin typeface="Arial" pitchFamily="34" charset="0"/>
                <a:cs typeface="Arial" pitchFamily="34" charset="0"/>
              </a:rPr>
              <a:t>kas</a:t>
            </a:r>
            <a:r>
              <a:rPr lang="en-US" sz="2000" dirty="0">
                <a:latin typeface="Arial" pitchFamily="34" charset="0"/>
                <a:cs typeface="Arial" pitchFamily="34" charset="0"/>
              </a:rPr>
              <a:t> </a:t>
            </a:r>
            <a:r>
              <a:rPr lang="en-US" sz="2000" dirty="0" err="1">
                <a:latin typeface="Arial" pitchFamily="34" charset="0"/>
                <a:cs typeface="Arial" pitchFamily="34" charset="0"/>
              </a:rPr>
              <a:t>krampına</a:t>
            </a:r>
            <a:r>
              <a:rPr lang="en-US" sz="2000" dirty="0">
                <a:latin typeface="Arial" pitchFamily="34" charset="0"/>
                <a:cs typeface="Arial" pitchFamily="34" charset="0"/>
              </a:rPr>
              <a:t> </a:t>
            </a:r>
            <a:r>
              <a:rPr lang="en-US" sz="2000" dirty="0" err="1">
                <a:latin typeface="Arial" pitchFamily="34" charset="0"/>
                <a:cs typeface="Arial" pitchFamily="34" charset="0"/>
              </a:rPr>
              <a:t>yol</a:t>
            </a:r>
            <a:r>
              <a:rPr lang="en-US" sz="2000" dirty="0">
                <a:latin typeface="Arial" pitchFamily="34" charset="0"/>
                <a:cs typeface="Arial" pitchFamily="34" charset="0"/>
              </a:rPr>
              <a:t> </a:t>
            </a:r>
            <a:r>
              <a:rPr lang="en-US" sz="2000" dirty="0" err="1">
                <a:latin typeface="Arial" pitchFamily="34" charset="0"/>
                <a:cs typeface="Arial" pitchFamily="34" charset="0"/>
              </a:rPr>
              <a:t>açmaması</a:t>
            </a:r>
            <a:r>
              <a:rPr lang="en-US" sz="2000" dirty="0">
                <a:latin typeface="Arial" pitchFamily="34" charset="0"/>
                <a:cs typeface="Arial" pitchFamily="34" charset="0"/>
              </a:rPr>
              <a:t> </a:t>
            </a:r>
            <a:r>
              <a:rPr lang="en-US" sz="2000" dirty="0" err="1">
                <a:latin typeface="Arial" pitchFamily="34" charset="0"/>
                <a:cs typeface="Arial" pitchFamily="34" charset="0"/>
              </a:rPr>
              <a:t>için</a:t>
            </a:r>
            <a:r>
              <a:rPr lang="en-US" sz="2000" dirty="0">
                <a:latin typeface="Arial" pitchFamily="34" charset="0"/>
                <a:cs typeface="Arial" pitchFamily="34" charset="0"/>
              </a:rPr>
              <a:t> </a:t>
            </a:r>
            <a:r>
              <a:rPr lang="en-US" sz="2000" dirty="0" err="1">
                <a:latin typeface="Arial" pitchFamily="34" charset="0"/>
                <a:cs typeface="Arial" pitchFamily="34" charset="0"/>
              </a:rPr>
              <a:t>çok</a:t>
            </a:r>
            <a:r>
              <a:rPr lang="en-US" sz="2000" dirty="0">
                <a:latin typeface="Arial" pitchFamily="34" charset="0"/>
                <a:cs typeface="Arial" pitchFamily="34" charset="0"/>
              </a:rPr>
              <a:t> </a:t>
            </a:r>
            <a:r>
              <a:rPr lang="en-US" sz="2000" dirty="0" err="1">
                <a:latin typeface="Arial" pitchFamily="34" charset="0"/>
                <a:cs typeface="Arial" pitchFamily="34" charset="0"/>
              </a:rPr>
              <a:t>sert</a:t>
            </a:r>
            <a:r>
              <a:rPr lang="en-US" sz="2000" dirty="0">
                <a:latin typeface="Arial" pitchFamily="34" charset="0"/>
                <a:cs typeface="Arial" pitchFamily="34" charset="0"/>
              </a:rPr>
              <a:t> </a:t>
            </a:r>
            <a:r>
              <a:rPr lang="en-US" sz="2000" dirty="0" err="1">
                <a:latin typeface="Arial" pitchFamily="34" charset="0"/>
                <a:cs typeface="Arial" pitchFamily="34" charset="0"/>
              </a:rPr>
              <a:t>olmayan</a:t>
            </a:r>
            <a:r>
              <a:rPr lang="en-US" sz="2000" dirty="0">
                <a:latin typeface="Arial" pitchFamily="34" charset="0"/>
                <a:cs typeface="Arial" pitchFamily="34" charset="0"/>
              </a:rPr>
              <a:t> </a:t>
            </a:r>
            <a:r>
              <a:rPr lang="en-US" sz="2000" dirty="0" err="1">
                <a:latin typeface="Arial" pitchFamily="34" charset="0"/>
                <a:cs typeface="Arial" pitchFamily="34" charset="0"/>
              </a:rPr>
              <a:t>palet</a:t>
            </a:r>
            <a:r>
              <a:rPr lang="en-US" sz="2000" dirty="0">
                <a:latin typeface="Arial" pitchFamily="34" charset="0"/>
                <a:cs typeface="Arial" pitchFamily="34" charset="0"/>
              </a:rPr>
              <a:t> </a:t>
            </a:r>
            <a:r>
              <a:rPr lang="en-US" sz="2000" dirty="0" err="1">
                <a:latin typeface="Arial" pitchFamily="34" charset="0"/>
                <a:cs typeface="Arial" pitchFamily="34" charset="0"/>
              </a:rPr>
              <a:t>kanadı</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Parmakların</a:t>
            </a:r>
            <a:r>
              <a:rPr lang="en-US" sz="2000" dirty="0">
                <a:latin typeface="Arial" pitchFamily="34" charset="0"/>
                <a:cs typeface="Arial" pitchFamily="34" charset="0"/>
              </a:rPr>
              <a:t> </a:t>
            </a:r>
            <a:r>
              <a:rPr lang="en-US" sz="2000" dirty="0" err="1">
                <a:latin typeface="Arial" pitchFamily="34" charset="0"/>
                <a:cs typeface="Arial" pitchFamily="34" charset="0"/>
              </a:rPr>
              <a:t>kenarına</a:t>
            </a:r>
            <a:r>
              <a:rPr lang="en-US" sz="2000" dirty="0">
                <a:latin typeface="Arial" pitchFamily="34" charset="0"/>
                <a:cs typeface="Arial" pitchFamily="34" charset="0"/>
              </a:rPr>
              <a:t> </a:t>
            </a:r>
            <a:r>
              <a:rPr lang="en-US" sz="2000" dirty="0" err="1">
                <a:latin typeface="Arial" pitchFamily="34" charset="0"/>
                <a:cs typeface="Arial" pitchFamily="34" charset="0"/>
              </a:rPr>
              <a:t>kadar</a:t>
            </a:r>
            <a:r>
              <a:rPr lang="en-US" sz="2000" dirty="0">
                <a:latin typeface="Arial" pitchFamily="34" charset="0"/>
                <a:cs typeface="Arial" pitchFamily="34" charset="0"/>
              </a:rPr>
              <a:t> </a:t>
            </a:r>
            <a:r>
              <a:rPr lang="en-US" sz="2000" dirty="0" err="1">
                <a:latin typeface="Arial" pitchFamily="34" charset="0"/>
                <a:cs typeface="Arial" pitchFamily="34" charset="0"/>
              </a:rPr>
              <a:t>bütün</a:t>
            </a:r>
            <a:r>
              <a:rPr lang="en-US" sz="2000" dirty="0">
                <a:latin typeface="Arial" pitchFamily="34" charset="0"/>
                <a:cs typeface="Arial" pitchFamily="34" charset="0"/>
              </a:rPr>
              <a:t> </a:t>
            </a:r>
            <a:r>
              <a:rPr lang="en-US" sz="2000" dirty="0" err="1">
                <a:latin typeface="Arial" pitchFamily="34" charset="0"/>
                <a:cs typeface="Arial" pitchFamily="34" charset="0"/>
              </a:rPr>
              <a:t>ayağı</a:t>
            </a:r>
            <a:r>
              <a:rPr lang="en-US" sz="2000" dirty="0">
                <a:latin typeface="Arial" pitchFamily="34" charset="0"/>
                <a:cs typeface="Arial" pitchFamily="34" charset="0"/>
              </a:rPr>
              <a:t> </a:t>
            </a:r>
            <a:r>
              <a:rPr lang="en-US" sz="2000" dirty="0" err="1">
                <a:latin typeface="Arial" pitchFamily="34" charset="0"/>
                <a:cs typeface="Arial" pitchFamily="34" charset="0"/>
              </a:rPr>
              <a:t>kaplayan</a:t>
            </a:r>
            <a:r>
              <a:rPr lang="en-US" sz="2000" dirty="0">
                <a:latin typeface="Arial" pitchFamily="34" charset="0"/>
                <a:cs typeface="Arial" pitchFamily="34" charset="0"/>
              </a:rPr>
              <a:t> </a:t>
            </a:r>
            <a:r>
              <a:rPr lang="en-US" sz="2000" dirty="0" err="1">
                <a:latin typeface="Arial" pitchFamily="34" charset="0"/>
                <a:cs typeface="Arial" pitchFamily="34" charset="0"/>
              </a:rPr>
              <a:t>ayak</a:t>
            </a:r>
            <a:r>
              <a:rPr lang="en-US" sz="2000" dirty="0">
                <a:latin typeface="Arial" pitchFamily="34" charset="0"/>
                <a:cs typeface="Arial" pitchFamily="34" charset="0"/>
              </a:rPr>
              <a:t> </a:t>
            </a:r>
            <a:r>
              <a:rPr lang="en-US" sz="2000" dirty="0" err="1">
                <a:latin typeface="Arial" pitchFamily="34" charset="0"/>
                <a:cs typeface="Arial" pitchFamily="34" charset="0"/>
              </a:rPr>
              <a:t>kısmı</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Paletin</a:t>
            </a:r>
            <a:r>
              <a:rPr lang="en-US" sz="2000" dirty="0">
                <a:latin typeface="Arial" pitchFamily="34" charset="0"/>
                <a:cs typeface="Arial" pitchFamily="34" charset="0"/>
              </a:rPr>
              <a:t> </a:t>
            </a:r>
            <a:r>
              <a:rPr lang="en-US" sz="2000" dirty="0" err="1">
                <a:latin typeface="Arial" pitchFamily="34" charset="0"/>
                <a:cs typeface="Arial" pitchFamily="34" charset="0"/>
              </a:rPr>
              <a:t>Ayak</a:t>
            </a:r>
            <a:r>
              <a:rPr lang="en-US" sz="2000" dirty="0">
                <a:latin typeface="Arial" pitchFamily="34" charset="0"/>
                <a:cs typeface="Arial" pitchFamily="34" charset="0"/>
              </a:rPr>
              <a:t> </a:t>
            </a:r>
            <a:r>
              <a:rPr lang="en-US" sz="2000" dirty="0" err="1">
                <a:latin typeface="Arial" pitchFamily="34" charset="0"/>
                <a:cs typeface="Arial" pitchFamily="34" charset="0"/>
              </a:rPr>
              <a:t>kısmının</a:t>
            </a:r>
            <a:r>
              <a:rPr lang="en-US" sz="2000" dirty="0">
                <a:latin typeface="Arial" pitchFamily="34" charset="0"/>
                <a:cs typeface="Arial" pitchFamily="34" charset="0"/>
              </a:rPr>
              <a:t> </a:t>
            </a:r>
            <a:r>
              <a:rPr lang="en-US" sz="2000" dirty="0" err="1">
                <a:latin typeface="Arial" pitchFamily="34" charset="0"/>
                <a:cs typeface="Arial" pitchFamily="34" charset="0"/>
              </a:rPr>
              <a:t>yandaki</a:t>
            </a:r>
            <a:r>
              <a:rPr lang="en-US" sz="2000" dirty="0">
                <a:latin typeface="Arial" pitchFamily="34" charset="0"/>
                <a:cs typeface="Arial" pitchFamily="34" charset="0"/>
              </a:rPr>
              <a:t> </a:t>
            </a:r>
            <a:r>
              <a:rPr lang="en-US" sz="2000" dirty="0" err="1">
                <a:latin typeface="Arial" pitchFamily="34" charset="0"/>
                <a:cs typeface="Arial" pitchFamily="34" charset="0"/>
              </a:rPr>
              <a:t>seviyesi</a:t>
            </a:r>
            <a:r>
              <a:rPr lang="en-US" sz="2000" dirty="0">
                <a:latin typeface="Arial" pitchFamily="34" charset="0"/>
                <a:cs typeface="Arial" pitchFamily="34" charset="0"/>
              </a:rPr>
              <a:t> </a:t>
            </a:r>
            <a:r>
              <a:rPr lang="en-US" sz="2000" dirty="0" err="1">
                <a:latin typeface="Arial" pitchFamily="34" charset="0"/>
                <a:cs typeface="Arial" pitchFamily="34" charset="0"/>
              </a:rPr>
              <a:t>yan</a:t>
            </a:r>
            <a:r>
              <a:rPr lang="en-US" sz="2000" dirty="0">
                <a:latin typeface="Arial" pitchFamily="34" charset="0"/>
                <a:cs typeface="Arial" pitchFamily="34" charset="0"/>
              </a:rPr>
              <a:t> </a:t>
            </a:r>
            <a:r>
              <a:rPr lang="en-US" sz="2000" dirty="0" err="1">
                <a:latin typeface="Arial" pitchFamily="34" charset="0"/>
                <a:cs typeface="Arial" pitchFamily="34" charset="0"/>
              </a:rPr>
              <a:t>taraftaki</a:t>
            </a:r>
            <a:r>
              <a:rPr lang="en-US" sz="2000" dirty="0">
                <a:latin typeface="Arial" pitchFamily="34" charset="0"/>
                <a:cs typeface="Arial" pitchFamily="34" charset="0"/>
              </a:rPr>
              <a:t> </a:t>
            </a:r>
            <a:r>
              <a:rPr lang="en-US" sz="2000" dirty="0" err="1">
                <a:latin typeface="Arial" pitchFamily="34" charset="0"/>
                <a:cs typeface="Arial" pitchFamily="34" charset="0"/>
              </a:rPr>
              <a:t>ayak</a:t>
            </a:r>
            <a:r>
              <a:rPr lang="en-US" sz="2000" dirty="0">
                <a:latin typeface="Arial" pitchFamily="34" charset="0"/>
                <a:cs typeface="Arial" pitchFamily="34" charset="0"/>
              </a:rPr>
              <a:t> </a:t>
            </a:r>
            <a:r>
              <a:rPr lang="en-US" sz="2000" dirty="0" err="1">
                <a:latin typeface="Arial" pitchFamily="34" charset="0"/>
                <a:cs typeface="Arial" pitchFamily="34" charset="0"/>
              </a:rPr>
              <a:t>bileğinin</a:t>
            </a:r>
            <a:r>
              <a:rPr lang="en-US" sz="2000" dirty="0">
                <a:latin typeface="Arial" pitchFamily="34" charset="0"/>
                <a:cs typeface="Arial" pitchFamily="34" charset="0"/>
              </a:rPr>
              <a:t> </a:t>
            </a:r>
            <a:r>
              <a:rPr lang="en-US" sz="2000" dirty="0" err="1">
                <a:latin typeface="Arial" pitchFamily="34" charset="0"/>
                <a:cs typeface="Arial" pitchFamily="34" charset="0"/>
              </a:rPr>
              <a:t>altında</a:t>
            </a:r>
            <a:r>
              <a:rPr lang="en-US" sz="2000" dirty="0">
                <a:latin typeface="Arial" pitchFamily="34" charset="0"/>
                <a:cs typeface="Arial" pitchFamily="34" charset="0"/>
              </a:rPr>
              <a:t> </a:t>
            </a:r>
            <a:r>
              <a:rPr lang="en-US" sz="2000" dirty="0" err="1">
                <a:latin typeface="Arial" pitchFamily="34" charset="0"/>
                <a:cs typeface="Arial" pitchFamily="34" charset="0"/>
              </a:rPr>
              <a:t>olmalıdır</a:t>
            </a:r>
            <a:r>
              <a:rPr lang="en-US" sz="2000" dirty="0">
                <a:latin typeface="Arial" pitchFamily="34" charset="0"/>
                <a:cs typeface="Arial" pitchFamily="34" charset="0"/>
              </a:rPr>
              <a:t>, </a:t>
            </a:r>
            <a:r>
              <a:rPr lang="en-US" sz="2000" dirty="0" err="1">
                <a:latin typeface="Arial" pitchFamily="34" charset="0"/>
                <a:cs typeface="Arial" pitchFamily="34" charset="0"/>
              </a:rPr>
              <a:t>aksi</a:t>
            </a:r>
            <a:r>
              <a:rPr lang="en-US" sz="2000" dirty="0">
                <a:latin typeface="Arial" pitchFamily="34" charset="0"/>
                <a:cs typeface="Arial" pitchFamily="34" charset="0"/>
              </a:rPr>
              <a:t> </a:t>
            </a:r>
            <a:r>
              <a:rPr lang="en-US" sz="2000" dirty="0" err="1">
                <a:latin typeface="Arial" pitchFamily="34" charset="0"/>
                <a:cs typeface="Arial" pitchFamily="34" charset="0"/>
              </a:rPr>
              <a:t>takdirde</a:t>
            </a:r>
            <a:r>
              <a:rPr lang="en-US" sz="2000" dirty="0">
                <a:latin typeface="Arial" pitchFamily="34" charset="0"/>
                <a:cs typeface="Arial" pitchFamily="34" charset="0"/>
              </a:rPr>
              <a:t> </a:t>
            </a:r>
            <a:r>
              <a:rPr lang="en-US" sz="2000" dirty="0" err="1">
                <a:latin typeface="Arial" pitchFamily="34" charset="0"/>
                <a:cs typeface="Arial" pitchFamily="34" charset="0"/>
              </a:rPr>
              <a:t>yara</a:t>
            </a:r>
            <a:r>
              <a:rPr lang="en-US" sz="2000" dirty="0">
                <a:latin typeface="Arial" pitchFamily="34" charset="0"/>
                <a:cs typeface="Arial" pitchFamily="34" charset="0"/>
              </a:rPr>
              <a:t> </a:t>
            </a:r>
            <a:r>
              <a:rPr lang="en-US" sz="2000" dirty="0" err="1">
                <a:latin typeface="Arial" pitchFamily="34" charset="0"/>
                <a:cs typeface="Arial" pitchFamily="34" charset="0"/>
              </a:rPr>
              <a:t>açacak</a:t>
            </a:r>
            <a:r>
              <a:rPr lang="en-US" sz="2000" dirty="0">
                <a:latin typeface="Arial" pitchFamily="34" charset="0"/>
                <a:cs typeface="Arial" pitchFamily="34" charset="0"/>
              </a:rPr>
              <a:t> </a:t>
            </a:r>
            <a:r>
              <a:rPr lang="en-US" sz="2000" dirty="0" err="1">
                <a:latin typeface="Arial" pitchFamily="34" charset="0"/>
                <a:cs typeface="Arial" pitchFamily="34" charset="0"/>
              </a:rPr>
              <a:t>şekilde</a:t>
            </a:r>
            <a:r>
              <a:rPr lang="en-US" sz="2000" dirty="0">
                <a:latin typeface="Arial" pitchFamily="34" charset="0"/>
                <a:cs typeface="Arial" pitchFamily="34" charset="0"/>
              </a:rPr>
              <a:t> </a:t>
            </a:r>
            <a:r>
              <a:rPr lang="en-US" sz="2000" dirty="0" err="1">
                <a:latin typeface="Arial" pitchFamily="34" charset="0"/>
                <a:cs typeface="Arial" pitchFamily="34" charset="0"/>
              </a:rPr>
              <a:t>sürtünme</a:t>
            </a:r>
            <a:r>
              <a:rPr lang="en-US" sz="2000" dirty="0">
                <a:latin typeface="Arial" pitchFamily="34" charset="0"/>
                <a:cs typeface="Arial" pitchFamily="34" charset="0"/>
              </a:rPr>
              <a:t> </a:t>
            </a:r>
            <a:r>
              <a:rPr lang="en-US" sz="2000" dirty="0" err="1">
                <a:latin typeface="Arial" pitchFamily="34" charset="0"/>
                <a:cs typeface="Arial" pitchFamily="34" charset="0"/>
              </a:rPr>
              <a:t>tehlikesi</a:t>
            </a:r>
            <a:r>
              <a:rPr lang="en-US" sz="2000" dirty="0">
                <a:latin typeface="Arial" pitchFamily="34" charset="0"/>
                <a:cs typeface="Arial" pitchFamily="34" charset="0"/>
              </a:rPr>
              <a:t> </a:t>
            </a:r>
            <a:r>
              <a:rPr lang="en-US" sz="2000" dirty="0" err="1">
                <a:latin typeface="Arial" pitchFamily="34" charset="0"/>
                <a:cs typeface="Arial" pitchFamily="34" charset="0"/>
              </a:rPr>
              <a:t>vardır</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ea typeface="+mn-ea"/>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428596" y="1643050"/>
            <a:ext cx="8358246" cy="4000528"/>
          </a:xfrm>
          <a:prstGeom prst="rect">
            <a:avLst/>
          </a:prstGeom>
          <a:solidFill>
            <a:schemeClr val="bg2"/>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HER TÜRLÜ ACİL DURUMDA ORGANİZMANIN YETERİNCE OKSİJEN İLE BESLENEMEME TEHLİKESİ VARDIR </a:t>
            </a:r>
          </a:p>
          <a:p>
            <a:pPr marL="365760" lvl="0" indent="-256032" algn="just">
              <a:spcBef>
                <a:spcPts val="400"/>
              </a:spcBef>
              <a:buClr>
                <a:schemeClr val="accent1"/>
              </a:buClr>
              <a:buSzPct val="68000"/>
              <a:defRPr/>
            </a:pPr>
            <a:r>
              <a:rPr lang="tr-TR" sz="2000" dirty="0">
                <a:latin typeface="Arial" pitchFamily="34" charset="0"/>
                <a:cs typeface="Arial" pitchFamily="34" charset="0"/>
              </a:rPr>
              <a:t>		</a:t>
            </a:r>
          </a:p>
          <a:p>
            <a:pPr marL="365760" lvl="0" indent="-256032">
              <a:spcBef>
                <a:spcPts val="400"/>
              </a:spcBef>
              <a:buClr>
                <a:schemeClr val="accent1"/>
              </a:buClr>
              <a:buSzPct val="68000"/>
              <a:defRPr/>
            </a:pPr>
            <a:r>
              <a:rPr lang="tr-TR" sz="2000" dirty="0">
                <a:latin typeface="Arial" pitchFamily="34" charset="0"/>
                <a:cs typeface="Arial" pitchFamily="34" charset="0"/>
              </a:rPr>
              <a:t>	</a:t>
            </a:r>
            <a:r>
              <a:rPr lang="tr-TR" sz="2000" b="1" dirty="0">
                <a:latin typeface="Arial" pitchFamily="34" charset="0"/>
                <a:cs typeface="Arial" pitchFamily="34" charset="0"/>
              </a:rPr>
              <a:t>	</a:t>
            </a:r>
            <a:r>
              <a:rPr lang="en-US" sz="2000" b="1" dirty="0" err="1">
                <a:latin typeface="Arial" pitchFamily="34" charset="0"/>
                <a:cs typeface="Arial" pitchFamily="34" charset="0"/>
              </a:rPr>
              <a:t>Burada</a:t>
            </a:r>
            <a:r>
              <a:rPr lang="en-US" sz="2000" b="1" dirty="0">
                <a:latin typeface="Arial" pitchFamily="34" charset="0"/>
                <a:cs typeface="Arial" pitchFamily="34" charset="0"/>
              </a:rPr>
              <a:t> </a:t>
            </a:r>
            <a:r>
              <a:rPr lang="en-US" sz="2000" b="1" dirty="0" err="1">
                <a:latin typeface="Arial" pitchFamily="34" charset="0"/>
                <a:cs typeface="Arial" pitchFamily="34" charset="0"/>
              </a:rPr>
              <a:t>geçerli</a:t>
            </a:r>
            <a:r>
              <a:rPr lang="tr-TR" sz="2000" b="1" dirty="0">
                <a:latin typeface="Arial" pitchFamily="34" charset="0"/>
                <a:cs typeface="Arial" pitchFamily="34" charset="0"/>
              </a:rPr>
              <a:t> </a:t>
            </a:r>
            <a:r>
              <a:rPr lang="en-US" sz="2000" b="1" dirty="0" err="1">
                <a:latin typeface="Arial" pitchFamily="34" charset="0"/>
                <a:cs typeface="Arial" pitchFamily="34" charset="0"/>
              </a:rPr>
              <a:t>olan</a:t>
            </a:r>
            <a:r>
              <a:rPr lang="en-US" sz="2000" b="1" dirty="0">
                <a:latin typeface="Arial" pitchFamily="34" charset="0"/>
                <a:cs typeface="Arial" pitchFamily="34" charset="0"/>
              </a:rPr>
              <a:t> </a:t>
            </a:r>
            <a:r>
              <a:rPr lang="en-US" sz="2000" b="1" dirty="0" err="1">
                <a:latin typeface="Arial" pitchFamily="34" charset="0"/>
                <a:cs typeface="Arial" pitchFamily="34" charset="0"/>
              </a:rPr>
              <a:t>şudur</a:t>
            </a:r>
            <a:r>
              <a:rPr lang="en-US" sz="2000" b="1" dirty="0">
                <a:latin typeface="Arial" pitchFamily="34" charset="0"/>
                <a:cs typeface="Arial" pitchFamily="34" charset="0"/>
              </a:rPr>
              <a:t>:</a:t>
            </a:r>
            <a:r>
              <a:rPr lang="tr-TR" sz="2000" b="1" dirty="0">
                <a:latin typeface="Arial" pitchFamily="34" charset="0"/>
                <a:cs typeface="Arial" pitchFamily="34" charset="0"/>
              </a:rPr>
              <a:t>  </a:t>
            </a:r>
            <a:r>
              <a:rPr lang="en-US" sz="2000" b="1" dirty="0">
                <a:latin typeface="Arial" pitchFamily="34" charset="0"/>
                <a:cs typeface="Arial" pitchFamily="34" charset="0"/>
              </a:rPr>
              <a:t> </a:t>
            </a:r>
            <a:r>
              <a:rPr lang="en-US" sz="2000" dirty="0" err="1">
                <a:latin typeface="Arial" pitchFamily="34" charset="0"/>
                <a:cs typeface="Arial" pitchFamily="34" charset="0"/>
              </a:rPr>
              <a:t>Oksijensiz</a:t>
            </a:r>
            <a:r>
              <a:rPr lang="en-US" sz="2000" dirty="0">
                <a:latin typeface="Arial" pitchFamily="34" charset="0"/>
                <a:cs typeface="Arial" pitchFamily="34" charset="0"/>
              </a:rPr>
              <a:t> </a:t>
            </a:r>
            <a:r>
              <a:rPr lang="en-US" sz="2000" dirty="0" err="1">
                <a:latin typeface="Arial" pitchFamily="34" charset="0"/>
                <a:cs typeface="Arial" pitchFamily="34" charset="0"/>
              </a:rPr>
              <a:t>hayat</a:t>
            </a:r>
            <a:r>
              <a:rPr lang="en-US" sz="2000" dirty="0">
                <a:latin typeface="Arial" pitchFamily="34" charset="0"/>
                <a:cs typeface="Arial" pitchFamily="34" charset="0"/>
              </a:rPr>
              <a:t> </a:t>
            </a:r>
            <a:r>
              <a:rPr lang="en-US" sz="2000" dirty="0" err="1">
                <a:latin typeface="Arial" pitchFamily="34" charset="0"/>
                <a:cs typeface="Arial" pitchFamily="34" charset="0"/>
              </a:rPr>
              <a:t>yoktur</a:t>
            </a:r>
            <a:r>
              <a:rPr lang="en-US" sz="2000" dirty="0">
                <a:latin typeface="Arial" pitchFamily="34" charset="0"/>
                <a:cs typeface="Arial" pitchFamily="34" charset="0"/>
              </a:rPr>
              <a:t>! </a:t>
            </a:r>
            <a:r>
              <a:rPr lang="tr-TR" sz="2000" dirty="0">
                <a:latin typeface="Arial" pitchFamily="34" charset="0"/>
                <a:cs typeface="Arial" pitchFamily="34" charset="0"/>
              </a:rPr>
              <a:t> </a:t>
            </a:r>
            <a:r>
              <a:rPr lang="en-US" sz="2000" dirty="0" err="1">
                <a:latin typeface="Arial" pitchFamily="34" charset="0"/>
                <a:cs typeface="Arial" pitchFamily="34" charset="0"/>
              </a:rPr>
              <a:t>Zaman</a:t>
            </a:r>
            <a:r>
              <a:rPr lang="tr-TR" sz="2000" dirty="0">
                <a:latin typeface="Arial" pitchFamily="34" charset="0"/>
                <a:cs typeface="Arial" pitchFamily="34" charset="0"/>
              </a:rPr>
              <a:t> </a:t>
            </a:r>
            <a:r>
              <a:rPr lang="en-US" sz="2000" dirty="0" err="1">
                <a:latin typeface="Arial" pitchFamily="34" charset="0"/>
                <a:cs typeface="Arial" pitchFamily="34" charset="0"/>
              </a:rPr>
              <a:t>çok</a:t>
            </a:r>
            <a:r>
              <a:rPr lang="en-US" sz="2000" dirty="0">
                <a:latin typeface="Arial" pitchFamily="34" charset="0"/>
                <a:cs typeface="Arial" pitchFamily="34" charset="0"/>
              </a:rPr>
              <a:t> </a:t>
            </a:r>
            <a:r>
              <a:rPr lang="en-US" sz="2000" dirty="0" err="1">
                <a:latin typeface="Arial" pitchFamily="34" charset="0"/>
                <a:cs typeface="Arial" pitchFamily="34" charset="0"/>
              </a:rPr>
              <a:t>önemli</a:t>
            </a:r>
            <a:r>
              <a:rPr lang="tr-TR" sz="2000" dirty="0">
                <a:latin typeface="Arial" pitchFamily="34" charset="0"/>
                <a:cs typeface="Arial" pitchFamily="34" charset="0"/>
              </a:rPr>
              <a:t> </a:t>
            </a:r>
            <a:r>
              <a:rPr lang="en-US" sz="2000" dirty="0" err="1">
                <a:latin typeface="Arial" pitchFamily="34" charset="0"/>
                <a:cs typeface="Arial" pitchFamily="34" charset="0"/>
              </a:rPr>
              <a:t>bir</a:t>
            </a:r>
            <a:r>
              <a:rPr lang="en-US" sz="2000" dirty="0">
                <a:latin typeface="Arial" pitchFamily="34" charset="0"/>
                <a:cs typeface="Arial" pitchFamily="34" charset="0"/>
              </a:rPr>
              <a:t> </a:t>
            </a:r>
            <a:r>
              <a:rPr lang="en-US" sz="2000" dirty="0" err="1">
                <a:latin typeface="Arial" pitchFamily="34" charset="0"/>
                <a:cs typeface="Arial" pitchFamily="34" charset="0"/>
              </a:rPr>
              <a:t>faktördür</a:t>
            </a:r>
            <a:r>
              <a:rPr lang="en-US" sz="2000" dirty="0">
                <a:latin typeface="Arial" pitchFamily="34" charset="0"/>
                <a:cs typeface="Arial" pitchFamily="34" charset="0"/>
              </a:rPr>
              <a:t> </a:t>
            </a:r>
            <a:r>
              <a:rPr lang="en-US" sz="2000" dirty="0" err="1">
                <a:latin typeface="Arial" pitchFamily="34" charset="0"/>
                <a:cs typeface="Arial" pitchFamily="34" charset="0"/>
              </a:rPr>
              <a:t>ve</a:t>
            </a:r>
            <a:r>
              <a:rPr lang="en-US" sz="2000" dirty="0">
                <a:latin typeface="Arial" pitchFamily="34" charset="0"/>
                <a:cs typeface="Arial" pitchFamily="34" charset="0"/>
              </a:rPr>
              <a:t> </a:t>
            </a:r>
            <a:r>
              <a:rPr lang="en-US" sz="2000" dirty="0" err="1">
                <a:latin typeface="Arial" pitchFamily="34" charset="0"/>
                <a:cs typeface="Arial" pitchFamily="34" charset="0"/>
              </a:rPr>
              <a:t>bu</a:t>
            </a:r>
            <a:r>
              <a:rPr lang="en-US" sz="2000" dirty="0">
                <a:latin typeface="Arial" pitchFamily="34" charset="0"/>
                <a:cs typeface="Arial" pitchFamily="34" charset="0"/>
              </a:rPr>
              <a:t> </a:t>
            </a:r>
            <a:r>
              <a:rPr lang="en-US" sz="2000" dirty="0" err="1">
                <a:latin typeface="Arial" pitchFamily="34" charset="0"/>
                <a:cs typeface="Arial" pitchFamily="34" charset="0"/>
              </a:rPr>
              <a:t>nedenle</a:t>
            </a:r>
            <a:r>
              <a:rPr lang="en-US" sz="2000" dirty="0">
                <a:latin typeface="Arial" pitchFamily="34" charset="0"/>
                <a:cs typeface="Arial" pitchFamily="34" charset="0"/>
              </a:rPr>
              <a:t> </a:t>
            </a:r>
            <a:r>
              <a:rPr lang="en-US" sz="2000" dirty="0" err="1">
                <a:latin typeface="Arial" pitchFamily="34" charset="0"/>
                <a:cs typeface="Arial" pitchFamily="34" charset="0"/>
              </a:rPr>
              <a:t>yardımın</a:t>
            </a:r>
            <a:r>
              <a:rPr lang="en-US" sz="2000" dirty="0">
                <a:latin typeface="Arial" pitchFamily="34" charset="0"/>
                <a:cs typeface="Arial" pitchFamily="34" charset="0"/>
              </a:rPr>
              <a:t> </a:t>
            </a:r>
            <a:r>
              <a:rPr lang="en-US" sz="2000" dirty="0" err="1">
                <a:latin typeface="Arial" pitchFamily="34" charset="0"/>
                <a:cs typeface="Arial" pitchFamily="34" charset="0"/>
              </a:rPr>
              <a:t>zaman</a:t>
            </a:r>
            <a:r>
              <a:rPr lang="en-US" sz="2000" dirty="0">
                <a:latin typeface="Arial" pitchFamily="34" charset="0"/>
                <a:cs typeface="Arial" pitchFamily="34" charset="0"/>
              </a:rPr>
              <a:t> </a:t>
            </a:r>
            <a:r>
              <a:rPr lang="en-US" sz="2000" dirty="0" err="1">
                <a:latin typeface="Arial" pitchFamily="34" charset="0"/>
                <a:cs typeface="Arial" pitchFamily="34" charset="0"/>
              </a:rPr>
              <a:t>kaybetmeden</a:t>
            </a:r>
            <a:r>
              <a:rPr lang="en-US" sz="2000" dirty="0">
                <a:latin typeface="Arial" pitchFamily="34" charset="0"/>
                <a:cs typeface="Arial" pitchFamily="34" charset="0"/>
              </a:rPr>
              <a:t> </a:t>
            </a:r>
            <a:r>
              <a:rPr lang="en-US" sz="2000" dirty="0" err="1">
                <a:latin typeface="Arial" pitchFamily="34" charset="0"/>
                <a:cs typeface="Arial" pitchFamily="34" charset="0"/>
              </a:rPr>
              <a:t>yapılması</a:t>
            </a:r>
            <a:r>
              <a:rPr lang="en-US" sz="2000" dirty="0">
                <a:latin typeface="Arial" pitchFamily="34" charset="0"/>
                <a:cs typeface="Arial" pitchFamily="34" charset="0"/>
              </a:rPr>
              <a:t> </a:t>
            </a:r>
            <a:r>
              <a:rPr lang="en-US" sz="2000" dirty="0" err="1">
                <a:latin typeface="Arial" pitchFamily="34" charset="0"/>
                <a:cs typeface="Arial" pitchFamily="34" charset="0"/>
              </a:rPr>
              <a:t>gerekmektedir</a:t>
            </a:r>
            <a:r>
              <a:rPr lang="en-US" sz="2000" dirty="0">
                <a:latin typeface="Arial" pitchFamily="34" charset="0"/>
                <a:cs typeface="Arial" pitchFamily="34" charset="0"/>
              </a:rPr>
              <a:t>.</a:t>
            </a:r>
            <a:r>
              <a:rPr lang="tr-TR" sz="2000" dirty="0">
                <a:latin typeface="Arial" pitchFamily="34" charset="0"/>
                <a:cs typeface="Arial" pitchFamily="34" charset="0"/>
              </a:rPr>
              <a:t> </a:t>
            </a: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9" name="8 Dikdörtgen"/>
          <p:cNvSpPr/>
          <p:nvPr/>
        </p:nvSpPr>
        <p:spPr>
          <a:xfrm>
            <a:off x="1357290" y="4105825"/>
            <a:ext cx="6357982" cy="1200329"/>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Acil durumda saniyeler bile çok önemlidir!</a:t>
            </a:r>
          </a:p>
        </p:txBody>
      </p:sp>
      <p:pic>
        <p:nvPicPr>
          <p:cNvPr id="13"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14" name="13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8" name="7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DURUM</a:t>
            </a: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13 Dikdörtgen"/>
          <p:cNvSpPr/>
          <p:nvPr/>
        </p:nvSpPr>
        <p:spPr>
          <a:xfrm>
            <a:off x="1357290" y="1571612"/>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Şnorkelin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tr-TR" sz="2000" b="1" dirty="0">
                <a:solidFill>
                  <a:srgbClr val="CD1D25"/>
                </a:solidFill>
                <a:latin typeface="Arial" pitchFamily="34" charset="0"/>
                <a:cs typeface="Arial" pitchFamily="34" charset="0"/>
              </a:rPr>
              <a:t> bir şnorkelden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10" name="Picture 3" descr="C:\Users\Metin\Desktop\TSSF SUNUM ÇALIŞMASI\DONELER GÜMÜŞ\şnorkellll.png"/>
          <p:cNvPicPr>
            <a:picLocks noChangeAspect="1" noChangeArrowheads="1"/>
          </p:cNvPicPr>
          <p:nvPr/>
        </p:nvPicPr>
        <p:blipFill>
          <a:blip r:embed="rId4" cstate="print"/>
          <a:srcRect/>
          <a:stretch>
            <a:fillRect/>
          </a:stretch>
        </p:blipFill>
        <p:spPr bwMode="auto">
          <a:xfrm>
            <a:off x="6929454" y="2357430"/>
            <a:ext cx="1769804" cy="307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19 İçerik Yer Tutucusu"/>
          <p:cNvSpPr txBox="1">
            <a:spLocks/>
          </p:cNvSpPr>
          <p:nvPr/>
        </p:nvSpPr>
        <p:spPr>
          <a:xfrm>
            <a:off x="142844" y="2857496"/>
            <a:ext cx="6715140" cy="1357322"/>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Şnorkelin </a:t>
            </a:r>
            <a:r>
              <a:rPr lang="en-US" sz="2000" b="1" dirty="0">
                <a:latin typeface="Arial" pitchFamily="34" charset="0"/>
                <a:cs typeface="Arial" pitchFamily="34" charset="0"/>
              </a:rPr>
              <a:t> </a:t>
            </a:r>
            <a:r>
              <a:rPr lang="tr-TR" sz="2000" b="1" dirty="0">
                <a:latin typeface="Arial" pitchFamily="34" charset="0"/>
                <a:cs typeface="Arial" pitchFamily="34" charset="0"/>
              </a:rPr>
              <a:t>fonksiyonu:</a:t>
            </a: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Baş</a:t>
            </a:r>
            <a:r>
              <a:rPr lang="en-US" sz="2000" dirty="0">
                <a:latin typeface="Arial" pitchFamily="34" charset="0"/>
                <a:cs typeface="Arial" pitchFamily="34" charset="0"/>
              </a:rPr>
              <a:t> </a:t>
            </a:r>
            <a:r>
              <a:rPr lang="en-US" sz="2000" dirty="0" err="1">
                <a:latin typeface="Arial" pitchFamily="34" charset="0"/>
                <a:cs typeface="Arial" pitchFamily="34" charset="0"/>
              </a:rPr>
              <a:t>suyun</a:t>
            </a:r>
            <a:r>
              <a:rPr lang="en-US" sz="2000" dirty="0">
                <a:latin typeface="Arial" pitchFamily="34" charset="0"/>
                <a:cs typeface="Arial" pitchFamily="34" charset="0"/>
              </a:rPr>
              <a:t> </a:t>
            </a:r>
            <a:r>
              <a:rPr lang="en-US" sz="2000" dirty="0" err="1">
                <a:latin typeface="Arial" pitchFamily="34" charset="0"/>
                <a:cs typeface="Arial" pitchFamily="34" charset="0"/>
              </a:rPr>
              <a:t>içindeyken</a:t>
            </a:r>
            <a:r>
              <a:rPr lang="en-US" sz="2000" dirty="0">
                <a:latin typeface="Arial" pitchFamily="34" charset="0"/>
                <a:cs typeface="Arial" pitchFamily="34" charset="0"/>
              </a:rPr>
              <a:t> </a:t>
            </a:r>
            <a:r>
              <a:rPr lang="en-US" sz="2000" dirty="0" err="1">
                <a:latin typeface="Arial" pitchFamily="34" charset="0"/>
                <a:cs typeface="Arial" pitchFamily="34" charset="0"/>
              </a:rPr>
              <a:t>soluk</a:t>
            </a:r>
            <a:r>
              <a:rPr lang="en-US" sz="2000" dirty="0">
                <a:latin typeface="Arial" pitchFamily="34" charset="0"/>
                <a:cs typeface="Arial" pitchFamily="34" charset="0"/>
              </a:rPr>
              <a:t> </a:t>
            </a:r>
            <a:r>
              <a:rPr lang="en-US" sz="2000" dirty="0" err="1">
                <a:latin typeface="Arial" pitchFamily="34" charset="0"/>
                <a:cs typeface="Arial" pitchFamily="34" charset="0"/>
              </a:rPr>
              <a:t>için</a:t>
            </a:r>
            <a:r>
              <a:rPr lang="en-US" sz="2000" dirty="0">
                <a:latin typeface="Arial" pitchFamily="34" charset="0"/>
                <a:cs typeface="Arial" pitchFamily="34" charset="0"/>
              </a:rPr>
              <a:t> </a:t>
            </a:r>
            <a:r>
              <a:rPr lang="en-US" sz="2000" dirty="0" err="1">
                <a:latin typeface="Arial" pitchFamily="34" charset="0"/>
                <a:cs typeface="Arial" pitchFamily="34" charset="0"/>
              </a:rPr>
              <a:t>gerekli</a:t>
            </a:r>
            <a:r>
              <a:rPr lang="en-US" sz="2000" dirty="0">
                <a:latin typeface="Arial" pitchFamily="34" charset="0"/>
                <a:cs typeface="Arial" pitchFamily="34" charset="0"/>
              </a:rPr>
              <a:t> </a:t>
            </a:r>
            <a:r>
              <a:rPr lang="en-US" sz="2000" dirty="0" err="1">
                <a:latin typeface="Arial" pitchFamily="34" charset="0"/>
                <a:cs typeface="Arial" pitchFamily="34" charset="0"/>
              </a:rPr>
              <a:t>havanın</a:t>
            </a:r>
            <a:r>
              <a:rPr lang="en-US" sz="2000" dirty="0">
                <a:latin typeface="Arial" pitchFamily="34" charset="0"/>
                <a:cs typeface="Arial" pitchFamily="34" charset="0"/>
              </a:rPr>
              <a:t> </a:t>
            </a:r>
            <a:r>
              <a:rPr lang="en-US" sz="2000" dirty="0" err="1">
                <a:latin typeface="Arial" pitchFamily="34" charset="0"/>
                <a:cs typeface="Arial" pitchFamily="34" charset="0"/>
              </a:rPr>
              <a:t>temini</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en-US" sz="2000" dirty="0" err="1">
                <a:latin typeface="Arial" pitchFamily="34" charset="0"/>
                <a:cs typeface="Arial" pitchFamily="34" charset="0"/>
              </a:rPr>
              <a:t>Şnorkel</a:t>
            </a:r>
            <a:r>
              <a:rPr lang="en-US" sz="2000" dirty="0">
                <a:latin typeface="Arial" pitchFamily="34" charset="0"/>
                <a:cs typeface="Arial" pitchFamily="34" charset="0"/>
              </a:rPr>
              <a:t> </a:t>
            </a:r>
            <a:r>
              <a:rPr lang="en-US" sz="2000" dirty="0" err="1">
                <a:latin typeface="Arial" pitchFamily="34" charset="0"/>
                <a:cs typeface="Arial" pitchFamily="34" charset="0"/>
              </a:rPr>
              <a:t>ile</a:t>
            </a:r>
            <a:r>
              <a:rPr lang="en-US" sz="2000" dirty="0">
                <a:latin typeface="Arial" pitchFamily="34" charset="0"/>
                <a:cs typeface="Arial" pitchFamily="34" charset="0"/>
              </a:rPr>
              <a:t> </a:t>
            </a:r>
            <a:r>
              <a:rPr lang="en-US" sz="2000" dirty="0" err="1">
                <a:latin typeface="Arial" pitchFamily="34" charset="0"/>
                <a:cs typeface="Arial" pitchFamily="34" charset="0"/>
              </a:rPr>
              <a:t>dalan</a:t>
            </a:r>
            <a:r>
              <a:rPr lang="en-US" sz="2000" dirty="0">
                <a:latin typeface="Arial" pitchFamily="34" charset="0"/>
                <a:cs typeface="Arial" pitchFamily="34" charset="0"/>
              </a:rPr>
              <a:t> </a:t>
            </a:r>
            <a:r>
              <a:rPr lang="en-US" sz="2000" dirty="0" err="1">
                <a:latin typeface="Arial" pitchFamily="34" charset="0"/>
                <a:cs typeface="Arial" pitchFamily="34" charset="0"/>
              </a:rPr>
              <a:t>kişinin</a:t>
            </a:r>
            <a:r>
              <a:rPr lang="en-US" sz="2000" dirty="0">
                <a:latin typeface="Arial" pitchFamily="34" charset="0"/>
                <a:cs typeface="Arial" pitchFamily="34" charset="0"/>
              </a:rPr>
              <a:t> </a:t>
            </a:r>
            <a:r>
              <a:rPr lang="en-US" sz="2000" dirty="0" err="1">
                <a:latin typeface="Arial" pitchFamily="34" charset="0"/>
                <a:cs typeface="Arial" pitchFamily="34" charset="0"/>
              </a:rPr>
              <a:t>diğer</a:t>
            </a:r>
            <a:r>
              <a:rPr lang="en-US" sz="2000" dirty="0">
                <a:latin typeface="Arial" pitchFamily="34" charset="0"/>
                <a:cs typeface="Arial" pitchFamily="34" charset="0"/>
              </a:rPr>
              <a:t> </a:t>
            </a:r>
            <a:r>
              <a:rPr lang="en-US" sz="2000" dirty="0" err="1">
                <a:latin typeface="Arial" pitchFamily="34" charset="0"/>
                <a:cs typeface="Arial" pitchFamily="34" charset="0"/>
              </a:rPr>
              <a:t>su</a:t>
            </a:r>
            <a:r>
              <a:rPr lang="en-US" sz="2000" dirty="0">
                <a:latin typeface="Arial" pitchFamily="34" charset="0"/>
                <a:cs typeface="Arial" pitchFamily="34" charset="0"/>
              </a:rPr>
              <a:t> </a:t>
            </a:r>
            <a:r>
              <a:rPr lang="en-US" sz="2000" dirty="0" err="1">
                <a:latin typeface="Arial" pitchFamily="34" charset="0"/>
                <a:cs typeface="Arial" pitchFamily="34" charset="0"/>
              </a:rPr>
              <a:t>sporu</a:t>
            </a:r>
            <a:r>
              <a:rPr lang="en-US" sz="2000" dirty="0">
                <a:latin typeface="Arial" pitchFamily="34" charset="0"/>
                <a:cs typeface="Arial" pitchFamily="34" charset="0"/>
              </a:rPr>
              <a:t> </a:t>
            </a:r>
            <a:r>
              <a:rPr lang="en-US" sz="2000" dirty="0" err="1">
                <a:latin typeface="Arial" pitchFamily="34" charset="0"/>
                <a:cs typeface="Arial" pitchFamily="34" charset="0"/>
              </a:rPr>
              <a:t>yapanlar</a:t>
            </a:r>
            <a:r>
              <a:rPr lang="tr-TR" sz="2000" dirty="0">
                <a:latin typeface="Arial" pitchFamily="34" charset="0"/>
                <a:cs typeface="Arial" pitchFamily="34" charset="0"/>
              </a:rPr>
              <a:t> </a:t>
            </a:r>
          </a:p>
          <a:p>
            <a:pPr marL="365760" lvl="0" indent="-256032">
              <a:spcBef>
                <a:spcPts val="400"/>
              </a:spcBef>
              <a:buClr>
                <a:schemeClr val="accent1"/>
              </a:buClr>
              <a:buSzPct val="100000"/>
              <a:defRPr/>
            </a:pPr>
            <a:r>
              <a:rPr lang="tr-TR" sz="2000" dirty="0">
                <a:latin typeface="Arial" pitchFamily="34" charset="0"/>
                <a:cs typeface="Arial" pitchFamily="34" charset="0"/>
              </a:rPr>
              <a:t>    </a:t>
            </a:r>
            <a:r>
              <a:rPr lang="en-US" sz="2000" dirty="0" err="1">
                <a:latin typeface="Arial" pitchFamily="34" charset="0"/>
                <a:cs typeface="Arial" pitchFamily="34" charset="0"/>
              </a:rPr>
              <a:t>arasında</a:t>
            </a:r>
            <a:r>
              <a:rPr lang="en-US" sz="2000" dirty="0">
                <a:latin typeface="Arial" pitchFamily="34" charset="0"/>
                <a:cs typeface="Arial" pitchFamily="34" charset="0"/>
              </a:rPr>
              <a:t> </a:t>
            </a:r>
            <a:r>
              <a:rPr lang="en-US" sz="2000" dirty="0" err="1">
                <a:latin typeface="Arial" pitchFamily="34" charset="0"/>
                <a:cs typeface="Arial" pitchFamily="34" charset="0"/>
              </a:rPr>
              <a:t>kendini</a:t>
            </a:r>
            <a:r>
              <a:rPr lang="en-US" sz="2000" dirty="0">
                <a:latin typeface="Arial" pitchFamily="34" charset="0"/>
                <a:cs typeface="Arial" pitchFamily="34" charset="0"/>
              </a:rPr>
              <a:t> belli </a:t>
            </a:r>
            <a:r>
              <a:rPr lang="en-US" sz="2000" dirty="0" err="1">
                <a:latin typeface="Arial" pitchFamily="34" charset="0"/>
                <a:cs typeface="Arial" pitchFamily="34" charset="0"/>
              </a:rPr>
              <a:t>etmesi</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28628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13 Dikdörtgen"/>
          <p:cNvSpPr/>
          <p:nvPr/>
        </p:nvSpPr>
        <p:spPr>
          <a:xfrm>
            <a:off x="1357290" y="1457254"/>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Şnorkelin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fonksiyonu</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ve</a:t>
            </a:r>
            <a:r>
              <a:rPr lang="en-US" sz="2000" b="1" dirty="0">
                <a:solidFill>
                  <a:srgbClr val="CD1D25"/>
                </a:solidFill>
                <a:latin typeface="Arial" pitchFamily="34" charset="0"/>
                <a:cs typeface="Arial" pitchFamily="34" charset="0"/>
              </a:rPr>
              <a:t> </a:t>
            </a:r>
            <a:r>
              <a:rPr lang="tr-TR" sz="2000" b="1" dirty="0">
                <a:solidFill>
                  <a:srgbClr val="CD1D25"/>
                </a:solidFill>
                <a:latin typeface="Arial" pitchFamily="34" charset="0"/>
                <a:cs typeface="Arial" pitchFamily="34" charset="0"/>
              </a:rPr>
              <a:t>bir şnorkelden</a:t>
            </a:r>
            <a:r>
              <a:rPr lang="en-US" sz="2000" b="1" dirty="0">
                <a:solidFill>
                  <a:srgbClr val="CD1D25"/>
                </a:solidFill>
                <a:latin typeface="Arial" pitchFamily="34" charset="0"/>
                <a:cs typeface="Arial" pitchFamily="34" charset="0"/>
              </a:rPr>
              <a:t> </a:t>
            </a:r>
            <a:r>
              <a:rPr lang="en-US" sz="2000" b="1" dirty="0" err="1">
                <a:solidFill>
                  <a:srgbClr val="CD1D25"/>
                </a:solidFill>
                <a:latin typeface="Arial" pitchFamily="34" charset="0"/>
                <a:cs typeface="Arial" pitchFamily="34" charset="0"/>
              </a:rPr>
              <a:t>beklenenler</a:t>
            </a:r>
            <a:r>
              <a:rPr lang="en-US" sz="2000" b="1" dirty="0">
                <a:solidFill>
                  <a:srgbClr val="CD1D25"/>
                </a:solidFill>
                <a:latin typeface="Arial" pitchFamily="34" charset="0"/>
                <a:cs typeface="Arial" pitchFamily="34" charset="0"/>
              </a:rPr>
              <a:t> </a:t>
            </a:r>
            <a:endParaRPr lang="tr-TR" sz="2000" b="1" dirty="0">
              <a:solidFill>
                <a:srgbClr val="CD1D25"/>
              </a:solidFill>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ABC MALZEMELERİ VE KULLANIM TEKNİKLERİ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9 İçerik Yer Tutucusu"/>
          <p:cNvSpPr txBox="1">
            <a:spLocks/>
          </p:cNvSpPr>
          <p:nvPr/>
        </p:nvSpPr>
        <p:spPr>
          <a:xfrm>
            <a:off x="285720" y="1928802"/>
            <a:ext cx="8858280" cy="3786214"/>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Bir şnorkelden beklenenler:</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En fazla 35 cm uzunluğunda</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Anatomik olarak doğru şekillendirilmiş ve kokusu olmayan ağızlık</a:t>
            </a:r>
          </a:p>
          <a:p>
            <a:pPr marL="365760" indent="-256032">
              <a:spcBef>
                <a:spcPts val="400"/>
              </a:spcBef>
              <a:buClr>
                <a:schemeClr val="accent1"/>
              </a:buClr>
              <a:buSzPct val="100000"/>
              <a:buFont typeface="Wingdings 3"/>
              <a:buChar char=""/>
              <a:defRPr/>
            </a:pPr>
            <a:r>
              <a:rPr lang="en-US" sz="1900" dirty="0" err="1">
                <a:latin typeface="Arial" pitchFamily="34" charset="0"/>
                <a:cs typeface="Arial" pitchFamily="34" charset="0"/>
              </a:rPr>
              <a:t>Soluk</a:t>
            </a:r>
            <a:r>
              <a:rPr lang="en-US" sz="1900" dirty="0">
                <a:latin typeface="Arial" pitchFamily="34" charset="0"/>
                <a:cs typeface="Arial" pitchFamily="34" charset="0"/>
              </a:rPr>
              <a:t> </a:t>
            </a:r>
            <a:r>
              <a:rPr lang="en-US" sz="1900" dirty="0" err="1">
                <a:latin typeface="Arial" pitchFamily="34" charset="0"/>
                <a:cs typeface="Arial" pitchFamily="34" charset="0"/>
              </a:rPr>
              <a:t>alıp</a:t>
            </a:r>
            <a:r>
              <a:rPr lang="en-US" sz="1900" dirty="0">
                <a:latin typeface="Arial" pitchFamily="34" charset="0"/>
                <a:cs typeface="Arial" pitchFamily="34" charset="0"/>
              </a:rPr>
              <a:t> </a:t>
            </a:r>
            <a:r>
              <a:rPr lang="en-US" sz="1900" dirty="0" err="1">
                <a:latin typeface="Arial" pitchFamily="34" charset="0"/>
                <a:cs typeface="Arial" pitchFamily="34" charset="0"/>
              </a:rPr>
              <a:t>vermeyi</a:t>
            </a:r>
            <a:r>
              <a:rPr lang="en-US" sz="1900" dirty="0">
                <a:latin typeface="Arial" pitchFamily="34" charset="0"/>
                <a:cs typeface="Arial" pitchFamily="34" charset="0"/>
              </a:rPr>
              <a:t> </a:t>
            </a:r>
            <a:r>
              <a:rPr lang="en-US" sz="1900" dirty="0" err="1">
                <a:latin typeface="Arial" pitchFamily="34" charset="0"/>
                <a:cs typeface="Arial" pitchFamily="34" charset="0"/>
              </a:rPr>
              <a:t>engellemeyecek</a:t>
            </a:r>
            <a:r>
              <a:rPr lang="en-US" sz="1900" dirty="0">
                <a:latin typeface="Arial" pitchFamily="34" charset="0"/>
                <a:cs typeface="Arial" pitchFamily="34" charset="0"/>
              </a:rPr>
              <a:t> </a:t>
            </a:r>
            <a:r>
              <a:rPr lang="en-US" sz="1900" dirty="0" err="1">
                <a:latin typeface="Arial" pitchFamily="34" charset="0"/>
                <a:cs typeface="Arial" pitchFamily="34" charset="0"/>
              </a:rPr>
              <a:t>iç</a:t>
            </a:r>
            <a:r>
              <a:rPr lang="en-US" sz="1900" dirty="0">
                <a:latin typeface="Arial" pitchFamily="34" charset="0"/>
                <a:cs typeface="Arial" pitchFamily="34" charset="0"/>
              </a:rPr>
              <a:t> </a:t>
            </a:r>
            <a:r>
              <a:rPr lang="en-US" sz="1900" dirty="0" err="1">
                <a:latin typeface="Arial" pitchFamily="34" charset="0"/>
                <a:cs typeface="Arial" pitchFamily="34" charset="0"/>
              </a:rPr>
              <a:t>kesit</a:t>
            </a:r>
            <a:r>
              <a:rPr lang="en-US" sz="1900" dirty="0">
                <a:latin typeface="Arial" pitchFamily="34" charset="0"/>
                <a:cs typeface="Arial" pitchFamily="34" charset="0"/>
              </a:rPr>
              <a:t> (en </a:t>
            </a:r>
            <a:r>
              <a:rPr lang="en-US" sz="1900" dirty="0" err="1">
                <a:latin typeface="Arial" pitchFamily="34" charset="0"/>
                <a:cs typeface="Arial" pitchFamily="34" charset="0"/>
              </a:rPr>
              <a:t>az</a:t>
            </a:r>
            <a:r>
              <a:rPr lang="en-US" sz="1900" dirty="0">
                <a:latin typeface="Arial" pitchFamily="34" charset="0"/>
                <a:cs typeface="Arial" pitchFamily="34" charset="0"/>
              </a:rPr>
              <a:t> 1,8 cm</a:t>
            </a:r>
            <a:r>
              <a:rPr lang="en-US" sz="1900" baseline="30000" dirty="0">
                <a:latin typeface="Arial" pitchFamily="34" charset="0"/>
                <a:cs typeface="Arial" pitchFamily="34" charset="0"/>
              </a:rPr>
              <a:t>2</a:t>
            </a:r>
            <a:r>
              <a:rPr lang="en-US" sz="1900" dirty="0">
                <a:latin typeface="Arial" pitchFamily="34" charset="0"/>
                <a:cs typeface="Arial" pitchFamily="34" charset="0"/>
              </a:rPr>
              <a:t>)</a:t>
            </a:r>
            <a:endParaRPr lang="tr-TR" sz="19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r>
              <a:rPr lang="tr-TR" sz="1900" dirty="0">
                <a:latin typeface="Arial" pitchFamily="34" charset="0"/>
                <a:cs typeface="Arial" pitchFamily="34" charset="0"/>
              </a:rPr>
              <a:t> </a:t>
            </a:r>
            <a:r>
              <a:rPr lang="en-US" sz="1900" dirty="0" err="1">
                <a:latin typeface="Arial" pitchFamily="34" charset="0"/>
                <a:cs typeface="Arial" pitchFamily="34" charset="0"/>
              </a:rPr>
              <a:t>Kolaylıkla</a:t>
            </a:r>
            <a:r>
              <a:rPr lang="en-US" sz="1900" dirty="0">
                <a:latin typeface="Arial" pitchFamily="34" charset="0"/>
                <a:cs typeface="Arial" pitchFamily="34" charset="0"/>
              </a:rPr>
              <a:t> </a:t>
            </a:r>
            <a:r>
              <a:rPr lang="en-US" sz="1900" dirty="0" err="1">
                <a:latin typeface="Arial" pitchFamily="34" charset="0"/>
                <a:cs typeface="Arial" pitchFamily="34" charset="0"/>
              </a:rPr>
              <a:t>şişirilebilen</a:t>
            </a:r>
            <a:r>
              <a:rPr lang="en-US" sz="1900" dirty="0">
                <a:latin typeface="Arial" pitchFamily="34" charset="0"/>
                <a:cs typeface="Arial" pitchFamily="34" charset="0"/>
              </a:rPr>
              <a:t> </a:t>
            </a:r>
            <a:r>
              <a:rPr lang="en-US" sz="1900" dirty="0" err="1">
                <a:latin typeface="Arial" pitchFamily="34" charset="0"/>
                <a:cs typeface="Arial" pitchFamily="34" charset="0"/>
              </a:rPr>
              <a:t>küçük</a:t>
            </a:r>
            <a:r>
              <a:rPr lang="en-US" sz="1900" dirty="0">
                <a:latin typeface="Arial" pitchFamily="34" charset="0"/>
                <a:cs typeface="Arial" pitchFamily="34" charset="0"/>
              </a:rPr>
              <a:t> </a:t>
            </a:r>
            <a:r>
              <a:rPr lang="en-US" sz="1900" dirty="0" err="1">
                <a:latin typeface="Arial" pitchFamily="34" charset="0"/>
                <a:cs typeface="Arial" pitchFamily="34" charset="0"/>
              </a:rPr>
              <a:t>iç</a:t>
            </a:r>
            <a:r>
              <a:rPr lang="en-US" sz="1900" dirty="0">
                <a:latin typeface="Arial" pitchFamily="34" charset="0"/>
                <a:cs typeface="Arial" pitchFamily="34" charset="0"/>
              </a:rPr>
              <a:t> </a:t>
            </a:r>
            <a:r>
              <a:rPr lang="en-US" sz="1900" dirty="0" err="1">
                <a:latin typeface="Arial" pitchFamily="34" charset="0"/>
                <a:cs typeface="Arial" pitchFamily="34" charset="0"/>
              </a:rPr>
              <a:t>hacim</a:t>
            </a:r>
            <a:endParaRPr lang="tr-TR" sz="19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r>
              <a:rPr lang="en-US" sz="1900" dirty="0" err="1">
                <a:latin typeface="Arial" pitchFamily="34" charset="0"/>
                <a:cs typeface="Arial" pitchFamily="34" charset="0"/>
              </a:rPr>
              <a:t>Ağızlık</a:t>
            </a:r>
            <a:r>
              <a:rPr lang="en-US" sz="1900" dirty="0">
                <a:latin typeface="Arial" pitchFamily="34" charset="0"/>
                <a:cs typeface="Arial" pitchFamily="34" charset="0"/>
              </a:rPr>
              <a:t> </a:t>
            </a:r>
            <a:r>
              <a:rPr lang="en-US" sz="1900" dirty="0" err="1">
                <a:latin typeface="Arial" pitchFamily="34" charset="0"/>
                <a:cs typeface="Arial" pitchFamily="34" charset="0"/>
              </a:rPr>
              <a:t>ve</a:t>
            </a:r>
            <a:r>
              <a:rPr lang="en-US" sz="1900" dirty="0">
                <a:latin typeface="Arial" pitchFamily="34" charset="0"/>
                <a:cs typeface="Arial" pitchFamily="34" charset="0"/>
              </a:rPr>
              <a:t> </a:t>
            </a:r>
            <a:r>
              <a:rPr lang="en-US" sz="1900" dirty="0" err="1">
                <a:latin typeface="Arial" pitchFamily="34" charset="0"/>
                <a:cs typeface="Arial" pitchFamily="34" charset="0"/>
              </a:rPr>
              <a:t>şnorkel</a:t>
            </a:r>
            <a:r>
              <a:rPr lang="en-US" sz="1900" dirty="0">
                <a:latin typeface="Arial" pitchFamily="34" charset="0"/>
                <a:cs typeface="Arial" pitchFamily="34" charset="0"/>
              </a:rPr>
              <a:t> </a:t>
            </a:r>
            <a:r>
              <a:rPr lang="en-US" sz="1900" dirty="0" err="1">
                <a:latin typeface="Arial" pitchFamily="34" charset="0"/>
                <a:cs typeface="Arial" pitchFamily="34" charset="0"/>
              </a:rPr>
              <a:t>borusu</a:t>
            </a:r>
            <a:r>
              <a:rPr lang="en-US" sz="1900" dirty="0">
                <a:latin typeface="Arial" pitchFamily="34" charset="0"/>
                <a:cs typeface="Arial" pitchFamily="34" charset="0"/>
              </a:rPr>
              <a:t> </a:t>
            </a:r>
            <a:r>
              <a:rPr lang="en-US" sz="1900" dirty="0" err="1">
                <a:latin typeface="Arial" pitchFamily="34" charset="0"/>
                <a:cs typeface="Arial" pitchFamily="34" charset="0"/>
              </a:rPr>
              <a:t>arasında</a:t>
            </a:r>
            <a:r>
              <a:rPr lang="en-US" sz="1900" dirty="0">
                <a:latin typeface="Arial" pitchFamily="34" charset="0"/>
                <a:cs typeface="Arial" pitchFamily="34" charset="0"/>
              </a:rPr>
              <a:t> </a:t>
            </a:r>
            <a:r>
              <a:rPr lang="en-US" sz="1900" dirty="0" err="1">
                <a:latin typeface="Arial" pitchFamily="34" charset="0"/>
                <a:cs typeface="Arial" pitchFamily="34" charset="0"/>
              </a:rPr>
              <a:t>anatomik</a:t>
            </a:r>
            <a:r>
              <a:rPr lang="en-US" sz="1900" dirty="0">
                <a:latin typeface="Arial" pitchFamily="34" charset="0"/>
                <a:cs typeface="Arial" pitchFamily="34" charset="0"/>
              </a:rPr>
              <a:t> </a:t>
            </a:r>
            <a:r>
              <a:rPr lang="en-US" sz="1900" dirty="0" err="1">
                <a:latin typeface="Arial" pitchFamily="34" charset="0"/>
                <a:cs typeface="Arial" pitchFamily="34" charset="0"/>
              </a:rPr>
              <a:t>ve</a:t>
            </a:r>
            <a:r>
              <a:rPr lang="en-US" sz="1900" dirty="0">
                <a:latin typeface="Arial" pitchFamily="34" charset="0"/>
                <a:cs typeface="Arial" pitchFamily="34" charset="0"/>
              </a:rPr>
              <a:t> </a:t>
            </a:r>
            <a:r>
              <a:rPr lang="en-US" sz="1900" dirty="0" err="1">
                <a:latin typeface="Arial" pitchFamily="34" charset="0"/>
                <a:cs typeface="Arial" pitchFamily="34" charset="0"/>
              </a:rPr>
              <a:t>akış</a:t>
            </a:r>
            <a:r>
              <a:rPr lang="en-US" sz="1900" dirty="0">
                <a:latin typeface="Arial" pitchFamily="34" charset="0"/>
                <a:cs typeface="Arial" pitchFamily="34" charset="0"/>
              </a:rPr>
              <a:t> </a:t>
            </a:r>
            <a:r>
              <a:rPr lang="en-US" sz="1900" dirty="0" err="1">
                <a:latin typeface="Arial" pitchFamily="34" charset="0"/>
                <a:cs typeface="Arial" pitchFamily="34" charset="0"/>
              </a:rPr>
              <a:t>tekniği</a:t>
            </a:r>
            <a:r>
              <a:rPr lang="en-US" sz="1900" dirty="0">
                <a:latin typeface="Arial" pitchFamily="34" charset="0"/>
                <a:cs typeface="Arial" pitchFamily="34" charset="0"/>
              </a:rPr>
              <a:t> </a:t>
            </a:r>
            <a:r>
              <a:rPr lang="en-US" sz="1900" dirty="0" err="1">
                <a:latin typeface="Arial" pitchFamily="34" charset="0"/>
                <a:cs typeface="Arial" pitchFamily="34" charset="0"/>
              </a:rPr>
              <a:t>açısından</a:t>
            </a:r>
            <a:r>
              <a:rPr lang="en-US" sz="1900" dirty="0">
                <a:latin typeface="Arial" pitchFamily="34" charset="0"/>
                <a:cs typeface="Arial" pitchFamily="34" charset="0"/>
              </a:rPr>
              <a:t> </a:t>
            </a:r>
            <a:r>
              <a:rPr lang="en-US" sz="1900" dirty="0" err="1">
                <a:latin typeface="Arial" pitchFamily="34" charset="0"/>
                <a:cs typeface="Arial" pitchFamily="34" charset="0"/>
              </a:rPr>
              <a:t>mantıklı</a:t>
            </a:r>
            <a:r>
              <a:rPr lang="en-US" sz="1900" dirty="0">
                <a:latin typeface="Arial" pitchFamily="34" charset="0"/>
                <a:cs typeface="Arial" pitchFamily="34" charset="0"/>
              </a:rPr>
              <a:t> </a:t>
            </a:r>
            <a:r>
              <a:rPr lang="en-US" sz="1900" dirty="0" err="1">
                <a:latin typeface="Arial" pitchFamily="34" charset="0"/>
                <a:cs typeface="Arial" pitchFamily="34" charset="0"/>
              </a:rPr>
              <a:t>bir</a:t>
            </a:r>
            <a:r>
              <a:rPr lang="en-US" sz="1900" dirty="0">
                <a:latin typeface="Arial" pitchFamily="34" charset="0"/>
                <a:cs typeface="Arial" pitchFamily="34" charset="0"/>
              </a:rPr>
              <a:t> </a:t>
            </a:r>
            <a:r>
              <a:rPr lang="en-US" sz="1900" dirty="0" err="1">
                <a:latin typeface="Arial" pitchFamily="34" charset="0"/>
                <a:cs typeface="Arial" pitchFamily="34" charset="0"/>
              </a:rPr>
              <a:t>şekilde</a:t>
            </a:r>
            <a:r>
              <a:rPr lang="en-US" sz="1900" dirty="0">
                <a:latin typeface="Arial" pitchFamily="34" charset="0"/>
                <a:cs typeface="Arial" pitchFamily="34" charset="0"/>
              </a:rPr>
              <a:t> </a:t>
            </a:r>
            <a:r>
              <a:rPr lang="en-US" sz="1900" dirty="0" err="1">
                <a:latin typeface="Arial" pitchFamily="34" charset="0"/>
                <a:cs typeface="Arial" pitchFamily="34" charset="0"/>
              </a:rPr>
              <a:t>biçimlendirilmiş</a:t>
            </a:r>
            <a:r>
              <a:rPr lang="en-US" sz="1900" dirty="0">
                <a:latin typeface="Arial" pitchFamily="34" charset="0"/>
                <a:cs typeface="Arial" pitchFamily="34" charset="0"/>
              </a:rPr>
              <a:t> </a:t>
            </a:r>
            <a:r>
              <a:rPr lang="en-US" sz="1900" dirty="0" err="1">
                <a:latin typeface="Arial" pitchFamily="34" charset="0"/>
                <a:cs typeface="Arial" pitchFamily="34" charset="0"/>
              </a:rPr>
              <a:t>bağlantı</a:t>
            </a:r>
            <a:endParaRPr lang="tr-TR" sz="19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en-US" sz="1900" dirty="0" err="1">
                <a:latin typeface="Arial" pitchFamily="34" charset="0"/>
                <a:cs typeface="Arial" pitchFamily="34" charset="0"/>
              </a:rPr>
              <a:t>Şnorkelin</a:t>
            </a:r>
            <a:r>
              <a:rPr lang="en-US" sz="1900" dirty="0">
                <a:latin typeface="Arial" pitchFamily="34" charset="0"/>
                <a:cs typeface="Arial" pitchFamily="34" charset="0"/>
              </a:rPr>
              <a:t> </a:t>
            </a:r>
            <a:r>
              <a:rPr lang="en-US" sz="1900" dirty="0" err="1">
                <a:latin typeface="Arial" pitchFamily="34" charset="0"/>
                <a:cs typeface="Arial" pitchFamily="34" charset="0"/>
              </a:rPr>
              <a:t>ucunda</a:t>
            </a:r>
            <a:r>
              <a:rPr lang="en-US" sz="1900" dirty="0">
                <a:latin typeface="Arial" pitchFamily="34" charset="0"/>
                <a:cs typeface="Arial" pitchFamily="34" charset="0"/>
              </a:rPr>
              <a:t> en </a:t>
            </a:r>
            <a:r>
              <a:rPr lang="en-US" sz="1900" dirty="0" err="1">
                <a:latin typeface="Arial" pitchFamily="34" charset="0"/>
                <a:cs typeface="Arial" pitchFamily="34" charset="0"/>
              </a:rPr>
              <a:t>az</a:t>
            </a:r>
            <a:r>
              <a:rPr lang="en-US" sz="1900" dirty="0">
                <a:latin typeface="Arial" pitchFamily="34" charset="0"/>
                <a:cs typeface="Arial" pitchFamily="34" charset="0"/>
              </a:rPr>
              <a:t> 3 cm </a:t>
            </a:r>
            <a:r>
              <a:rPr lang="en-US" sz="1900" dirty="0" err="1">
                <a:latin typeface="Arial" pitchFamily="34" charset="0"/>
                <a:cs typeface="Arial" pitchFamily="34" charset="0"/>
              </a:rPr>
              <a:t>genişliğinde</a:t>
            </a:r>
            <a:r>
              <a:rPr lang="en-US" sz="1900" dirty="0">
                <a:latin typeface="Arial" pitchFamily="34" charset="0"/>
                <a:cs typeface="Arial" pitchFamily="34" charset="0"/>
              </a:rPr>
              <a:t> </a:t>
            </a:r>
            <a:r>
              <a:rPr lang="en-US" sz="1900" dirty="0" err="1">
                <a:latin typeface="Arial" pitchFamily="34" charset="0"/>
                <a:cs typeface="Arial" pitchFamily="34" charset="0"/>
              </a:rPr>
              <a:t>göze</a:t>
            </a:r>
            <a:r>
              <a:rPr lang="en-US" sz="1900" dirty="0">
                <a:latin typeface="Arial" pitchFamily="34" charset="0"/>
                <a:cs typeface="Arial" pitchFamily="34" charset="0"/>
              </a:rPr>
              <a:t> </a:t>
            </a:r>
            <a:r>
              <a:rPr lang="en-US" sz="1900" dirty="0" err="1">
                <a:latin typeface="Arial" pitchFamily="34" charset="0"/>
                <a:cs typeface="Arial" pitchFamily="34" charset="0"/>
              </a:rPr>
              <a:t>çarpan</a:t>
            </a:r>
            <a:r>
              <a:rPr lang="en-US" sz="1900" dirty="0">
                <a:latin typeface="Arial" pitchFamily="34" charset="0"/>
                <a:cs typeface="Arial" pitchFamily="34" charset="0"/>
              </a:rPr>
              <a:t> </a:t>
            </a:r>
            <a:r>
              <a:rPr lang="en-US" sz="1900" dirty="0" err="1">
                <a:latin typeface="Arial" pitchFamily="34" charset="0"/>
                <a:cs typeface="Arial" pitchFamily="34" charset="0"/>
              </a:rPr>
              <a:t>renk</a:t>
            </a:r>
            <a:r>
              <a:rPr lang="en-US" sz="1900" dirty="0">
                <a:latin typeface="Arial" pitchFamily="34" charset="0"/>
                <a:cs typeface="Arial" pitchFamily="34" charset="0"/>
              </a:rPr>
              <a:t> </a:t>
            </a:r>
            <a:r>
              <a:rPr lang="en-US" sz="1900" dirty="0" err="1">
                <a:latin typeface="Arial" pitchFamily="34" charset="0"/>
                <a:cs typeface="Arial" pitchFamily="34" charset="0"/>
              </a:rPr>
              <a:t>bandı</a:t>
            </a:r>
            <a:r>
              <a:rPr lang="en-US" sz="1900" dirty="0">
                <a:latin typeface="Arial" pitchFamily="34" charset="0"/>
                <a:cs typeface="Arial" pitchFamily="34" charset="0"/>
              </a:rPr>
              <a:t> (</a:t>
            </a:r>
            <a:r>
              <a:rPr lang="en-US" sz="1900" dirty="0" err="1">
                <a:latin typeface="Arial" pitchFamily="34" charset="0"/>
                <a:cs typeface="Arial" pitchFamily="34" charset="0"/>
              </a:rPr>
              <a:t>fosforlu</a:t>
            </a:r>
            <a:r>
              <a:rPr lang="en-US" sz="1900" dirty="0">
                <a:latin typeface="Arial" pitchFamily="34" charset="0"/>
                <a:cs typeface="Arial" pitchFamily="34" charset="0"/>
              </a:rPr>
              <a:t> </a:t>
            </a:r>
            <a:r>
              <a:rPr lang="en-US" sz="1900" dirty="0" err="1">
                <a:latin typeface="Arial" pitchFamily="34" charset="0"/>
                <a:cs typeface="Arial" pitchFamily="34" charset="0"/>
              </a:rPr>
              <a:t>turuncu</a:t>
            </a:r>
            <a:r>
              <a:rPr lang="en-US" sz="1900" dirty="0">
                <a:latin typeface="Arial" pitchFamily="34" charset="0"/>
                <a:cs typeface="Arial" pitchFamily="34" charset="0"/>
              </a:rPr>
              <a:t>)</a:t>
            </a:r>
            <a:endParaRPr lang="tr-TR" sz="19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 </a:t>
            </a:r>
            <a:r>
              <a:rPr lang="en-US" sz="1900" dirty="0" err="1">
                <a:latin typeface="Arial" pitchFamily="34" charset="0"/>
                <a:cs typeface="Arial" pitchFamily="34" charset="0"/>
              </a:rPr>
              <a:t>Dalma</a:t>
            </a:r>
            <a:r>
              <a:rPr lang="en-US" sz="1900" dirty="0">
                <a:latin typeface="Arial" pitchFamily="34" charset="0"/>
                <a:cs typeface="Arial" pitchFamily="34" charset="0"/>
              </a:rPr>
              <a:t> </a:t>
            </a:r>
            <a:r>
              <a:rPr lang="en-US" sz="1900" dirty="0" err="1">
                <a:latin typeface="Arial" pitchFamily="34" charset="0"/>
                <a:cs typeface="Arial" pitchFamily="34" charset="0"/>
              </a:rPr>
              <a:t>egzersizleri</a:t>
            </a:r>
            <a:r>
              <a:rPr lang="en-US" sz="1900" dirty="0">
                <a:latin typeface="Arial" pitchFamily="34" charset="0"/>
                <a:cs typeface="Arial" pitchFamily="34" charset="0"/>
              </a:rPr>
              <a:t> </a:t>
            </a:r>
            <a:r>
              <a:rPr lang="en-US" sz="1900" dirty="0" err="1">
                <a:latin typeface="Arial" pitchFamily="34" charset="0"/>
                <a:cs typeface="Arial" pitchFamily="34" charset="0"/>
              </a:rPr>
              <a:t>sırasında</a:t>
            </a:r>
            <a:r>
              <a:rPr lang="en-US" sz="1900" dirty="0">
                <a:latin typeface="Arial" pitchFamily="34" charset="0"/>
                <a:cs typeface="Arial" pitchFamily="34" charset="0"/>
              </a:rPr>
              <a:t> </a:t>
            </a:r>
            <a:r>
              <a:rPr lang="en-US" sz="1900" dirty="0" err="1">
                <a:latin typeface="Arial" pitchFamily="34" charset="0"/>
                <a:cs typeface="Arial" pitchFamily="34" charset="0"/>
              </a:rPr>
              <a:t>kaybolmaya</a:t>
            </a:r>
            <a:r>
              <a:rPr lang="en-US" sz="1900" dirty="0">
                <a:latin typeface="Arial" pitchFamily="34" charset="0"/>
                <a:cs typeface="Arial" pitchFamily="34" charset="0"/>
              </a:rPr>
              <a:t> </a:t>
            </a:r>
            <a:r>
              <a:rPr lang="en-US" sz="1900" dirty="0" err="1">
                <a:latin typeface="Arial" pitchFamily="34" charset="0"/>
                <a:cs typeface="Arial" pitchFamily="34" charset="0"/>
              </a:rPr>
              <a:t>karşı</a:t>
            </a:r>
            <a:r>
              <a:rPr lang="en-US" sz="1900" dirty="0">
                <a:latin typeface="Arial" pitchFamily="34" charset="0"/>
                <a:cs typeface="Arial" pitchFamily="34" charset="0"/>
              </a:rPr>
              <a:t> </a:t>
            </a:r>
            <a:r>
              <a:rPr lang="en-US" sz="1900" dirty="0" err="1">
                <a:latin typeface="Arial" pitchFamily="34" charset="0"/>
                <a:cs typeface="Arial" pitchFamily="34" charset="0"/>
              </a:rPr>
              <a:t>maske</a:t>
            </a:r>
            <a:r>
              <a:rPr lang="en-US" sz="1900" dirty="0">
                <a:latin typeface="Arial" pitchFamily="34" charset="0"/>
                <a:cs typeface="Arial" pitchFamily="34" charset="0"/>
              </a:rPr>
              <a:t> </a:t>
            </a:r>
            <a:r>
              <a:rPr lang="en-US" sz="1900" dirty="0" err="1">
                <a:latin typeface="Arial" pitchFamily="34" charset="0"/>
                <a:cs typeface="Arial" pitchFamily="34" charset="0"/>
              </a:rPr>
              <a:t>için</a:t>
            </a:r>
            <a:r>
              <a:rPr lang="en-US" sz="1900" dirty="0">
                <a:latin typeface="Arial" pitchFamily="34" charset="0"/>
                <a:cs typeface="Arial" pitchFamily="34" charset="0"/>
              </a:rPr>
              <a:t> </a:t>
            </a:r>
            <a:r>
              <a:rPr lang="en-US" sz="1900" dirty="0" err="1">
                <a:latin typeface="Arial" pitchFamily="34" charset="0"/>
                <a:cs typeface="Arial" pitchFamily="34" charset="0"/>
              </a:rPr>
              <a:t>emniyet</a:t>
            </a:r>
            <a:r>
              <a:rPr lang="en-US" sz="1900" dirty="0">
                <a:latin typeface="Arial" pitchFamily="34" charset="0"/>
                <a:cs typeface="Arial" pitchFamily="34" charset="0"/>
              </a:rPr>
              <a:t> </a:t>
            </a:r>
            <a:r>
              <a:rPr lang="en-US" sz="1900" dirty="0" err="1">
                <a:latin typeface="Arial" pitchFamily="34" charset="0"/>
                <a:cs typeface="Arial" pitchFamily="34" charset="0"/>
              </a:rPr>
              <a:t>bağlantısı</a:t>
            </a:r>
            <a:endParaRPr lang="tr-TR" sz="1900" dirty="0">
              <a:latin typeface="Arial" pitchFamily="34" charset="0"/>
              <a:cs typeface="Arial" pitchFamily="34" charset="0"/>
            </a:endParaRPr>
          </a:p>
          <a:p>
            <a:pPr marL="36576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1027" name="Picture 3" descr="C:\Users\Metin\Desktop\TSSF SUNUM ÇALIŞMASI\DÜĞÜMLER\EL İZBARÇO.png"/>
          <p:cNvPicPr>
            <a:picLocks noChangeAspect="1" noChangeArrowheads="1"/>
          </p:cNvPicPr>
          <p:nvPr/>
        </p:nvPicPr>
        <p:blipFill>
          <a:blip r:embed="rId3"/>
          <a:srcRect/>
          <a:stretch>
            <a:fillRect/>
          </a:stretch>
        </p:blipFill>
        <p:spPr bwMode="auto">
          <a:xfrm>
            <a:off x="857224" y="2581960"/>
            <a:ext cx="7429552" cy="2775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142976" y="1571612"/>
            <a:ext cx="6786610" cy="70788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İZBARÇO BAĞI</a:t>
            </a:r>
          </a:p>
          <a:p>
            <a:pPr algn="ctr"/>
            <a:r>
              <a:rPr lang="tr-TR" sz="2000" b="1" dirty="0">
                <a:solidFill>
                  <a:srgbClr val="CD1D25"/>
                </a:solidFill>
                <a:latin typeface="Arial" pitchFamily="34" charset="0"/>
                <a:cs typeface="Arial" pitchFamily="34" charset="0"/>
              </a:rPr>
              <a:t>(Kasası sıkmayan bağ)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428736"/>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571612"/>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ÇİFTE İZBARÇO BAĞI</a:t>
            </a:r>
          </a:p>
        </p:txBody>
      </p:sp>
      <p:pic>
        <p:nvPicPr>
          <p:cNvPr id="2050" name="Picture 2" descr="C:\Users\Metin\Desktop\TSSF SUNUM ÇALIŞMASI\DÜĞÜMLER\ÇİFTE İZBARÇO.jpg"/>
          <p:cNvPicPr>
            <a:picLocks noChangeAspect="1" noChangeArrowheads="1"/>
          </p:cNvPicPr>
          <p:nvPr/>
        </p:nvPicPr>
        <p:blipFill>
          <a:blip r:embed="rId4"/>
          <a:srcRect/>
          <a:stretch>
            <a:fillRect/>
          </a:stretch>
        </p:blipFill>
        <p:spPr bwMode="auto">
          <a:xfrm>
            <a:off x="1428728" y="2398709"/>
            <a:ext cx="3419483" cy="2673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Metin\Desktop\TSSF SUNUM ÇALIŞMASI\DÜĞÜMLER\Doublebowline.jpg"/>
          <p:cNvPicPr>
            <a:picLocks noChangeAspect="1" noChangeArrowheads="1"/>
          </p:cNvPicPr>
          <p:nvPr/>
        </p:nvPicPr>
        <p:blipFill>
          <a:blip r:embed="rId5"/>
          <a:srcRect/>
          <a:stretch>
            <a:fillRect/>
          </a:stretch>
        </p:blipFill>
        <p:spPr bwMode="auto">
          <a:xfrm>
            <a:off x="5572132" y="2214554"/>
            <a:ext cx="2039928" cy="3141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357158" y="1428736"/>
            <a:ext cx="8429684"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571612"/>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BEL  İZBARÇO BAĞI</a:t>
            </a:r>
          </a:p>
        </p:txBody>
      </p:sp>
      <p:pic>
        <p:nvPicPr>
          <p:cNvPr id="3074" name="Picture 2" descr="C:\Users\Metin\Desktop\TSSF SUNUM ÇALIŞMASI\DÜĞÜMLER\BEL İZBARÇO.png"/>
          <p:cNvPicPr>
            <a:picLocks noChangeAspect="1" noChangeArrowheads="1"/>
          </p:cNvPicPr>
          <p:nvPr/>
        </p:nvPicPr>
        <p:blipFill>
          <a:blip r:embed="rId4"/>
          <a:srcRect/>
          <a:stretch>
            <a:fillRect/>
          </a:stretch>
        </p:blipFill>
        <p:spPr bwMode="auto">
          <a:xfrm>
            <a:off x="1785918" y="2214554"/>
            <a:ext cx="5500726" cy="3143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428564" y="1428736"/>
            <a:ext cx="8286840"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571612"/>
            <a:ext cx="6643734" cy="70788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CAMADAN BAĞI</a:t>
            </a:r>
          </a:p>
          <a:p>
            <a:pPr algn="ctr"/>
            <a:r>
              <a:rPr lang="tr-TR" sz="2000" b="1" dirty="0">
                <a:solidFill>
                  <a:srgbClr val="CD1D25"/>
                </a:solidFill>
                <a:latin typeface="Arial" pitchFamily="34" charset="0"/>
                <a:cs typeface="Arial" pitchFamily="34" charset="0"/>
              </a:rPr>
              <a:t>(Çapları aynı iki ipi birbirine bağlayan bağ)</a:t>
            </a:r>
          </a:p>
        </p:txBody>
      </p:sp>
      <p:pic>
        <p:nvPicPr>
          <p:cNvPr id="4099" name="Picture 3" descr="C:\Users\Metin\Desktop\TSSF SUNUM ÇALIŞMASI\DÜĞÜMLER\CAMADAN 2.png"/>
          <p:cNvPicPr>
            <a:picLocks noChangeAspect="1" noChangeArrowheads="1"/>
          </p:cNvPicPr>
          <p:nvPr/>
        </p:nvPicPr>
        <p:blipFill>
          <a:blip r:embed="rId4"/>
          <a:srcRect/>
          <a:stretch>
            <a:fillRect/>
          </a:stretch>
        </p:blipFill>
        <p:spPr bwMode="auto">
          <a:xfrm>
            <a:off x="2428860" y="2500306"/>
            <a:ext cx="43180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428564" y="1428736"/>
            <a:ext cx="8286840"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714488"/>
            <a:ext cx="6643734" cy="70788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SANCAK BAĞI</a:t>
            </a:r>
          </a:p>
          <a:p>
            <a:pPr algn="ctr"/>
            <a:r>
              <a:rPr lang="tr-TR" sz="2000" b="1" dirty="0">
                <a:solidFill>
                  <a:srgbClr val="CD1D25"/>
                </a:solidFill>
                <a:latin typeface="Arial" pitchFamily="34" charset="0"/>
                <a:cs typeface="Arial" pitchFamily="34" charset="0"/>
              </a:rPr>
              <a:t>(Çapları farklı iki ipi birbirine bağlayan bağ)</a:t>
            </a:r>
          </a:p>
        </p:txBody>
      </p:sp>
      <p:pic>
        <p:nvPicPr>
          <p:cNvPr id="5122" name="Picture 2" descr="C:\Users\Metin\Desktop\TSSF SUNUM ÇALIŞMASI\DÜĞÜMLER\SANCAK çizim.png"/>
          <p:cNvPicPr>
            <a:picLocks noChangeAspect="1" noChangeArrowheads="1"/>
          </p:cNvPicPr>
          <p:nvPr/>
        </p:nvPicPr>
        <p:blipFill>
          <a:blip r:embed="rId4"/>
          <a:srcRect/>
          <a:stretch>
            <a:fillRect/>
          </a:stretch>
        </p:blipFill>
        <p:spPr bwMode="auto">
          <a:xfrm>
            <a:off x="1857356" y="2786058"/>
            <a:ext cx="5366562" cy="250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428564" y="1428736"/>
            <a:ext cx="8215402"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571612"/>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FORALI SANCAK BAĞI</a:t>
            </a:r>
          </a:p>
        </p:txBody>
      </p:sp>
      <p:pic>
        <p:nvPicPr>
          <p:cNvPr id="6147" name="Picture 3" descr="C:\Users\Metin\Desktop\TSSF SUNUM ÇALIŞMASI\DÜĞÜMLER\FORALI İZBARÇO.jpg"/>
          <p:cNvPicPr>
            <a:picLocks noChangeAspect="1" noChangeArrowheads="1"/>
          </p:cNvPicPr>
          <p:nvPr/>
        </p:nvPicPr>
        <p:blipFill>
          <a:blip r:embed="rId4"/>
          <a:srcRect/>
          <a:stretch>
            <a:fillRect/>
          </a:stretch>
        </p:blipFill>
        <p:spPr bwMode="auto">
          <a:xfrm>
            <a:off x="2857488" y="2143116"/>
            <a:ext cx="3214710" cy="3286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428564" y="1428736"/>
            <a:ext cx="8358278"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2" name="11 Dikdörtgen"/>
          <p:cNvSpPr/>
          <p:nvPr/>
        </p:nvSpPr>
        <p:spPr>
          <a:xfrm>
            <a:off x="0" y="714356"/>
            <a:ext cx="8643966" cy="584775"/>
          </a:xfrm>
          <a:prstGeom prst="rect">
            <a:avLst/>
          </a:prstGeom>
          <a:noFill/>
        </p:spPr>
        <p:txBody>
          <a:bodyPr wrap="square" lIns="91440" tIns="45720" rIns="91440" bIns="45720">
            <a:spAutoFit/>
          </a:bodyPr>
          <a:lstStyle/>
          <a:p>
            <a:r>
              <a:rPr lang="tr-TR"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ABC malzemeleri ve kullanım teknikleri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GEMİCİ DÜĞÜMLERİ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1" name="10 Dikdörtgen"/>
          <p:cNvSpPr/>
          <p:nvPr/>
        </p:nvSpPr>
        <p:spPr>
          <a:xfrm>
            <a:off x="1214414" y="1600130"/>
            <a:ext cx="664373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CD1D25"/>
                </a:solidFill>
                <a:latin typeface="Arial" pitchFamily="34" charset="0"/>
                <a:cs typeface="Arial" pitchFamily="34" charset="0"/>
              </a:rPr>
              <a:t>KAZIK BAĞI</a:t>
            </a:r>
          </a:p>
        </p:txBody>
      </p:sp>
      <p:pic>
        <p:nvPicPr>
          <p:cNvPr id="7172" name="Picture 4" descr="C:\Users\Metin\Desktop\TSSF SUNUM ÇALIŞMASI\DÜĞÜMLER\KAZIK BAĞI.jpg"/>
          <p:cNvPicPr>
            <a:picLocks noChangeAspect="1" noChangeArrowheads="1"/>
          </p:cNvPicPr>
          <p:nvPr/>
        </p:nvPicPr>
        <p:blipFill>
          <a:blip r:embed="rId4"/>
          <a:srcRect/>
          <a:stretch>
            <a:fillRect/>
          </a:stretch>
        </p:blipFill>
        <p:spPr bwMode="auto">
          <a:xfrm>
            <a:off x="1434143" y="2214554"/>
            <a:ext cx="6138253" cy="3041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19 İçerik Yer Tutucusu"/>
          <p:cNvSpPr txBox="1">
            <a:spLocks/>
          </p:cNvSpPr>
          <p:nvPr/>
        </p:nvSpPr>
        <p:spPr>
          <a:xfrm>
            <a:off x="214282" y="1428736"/>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6" name="5 Dikdörtgen"/>
          <p:cNvSpPr/>
          <p:nvPr/>
        </p:nvSpPr>
        <p:spPr>
          <a:xfrm>
            <a:off x="500034" y="3857628"/>
            <a:ext cx="1857388" cy="714380"/>
          </a:xfrm>
          <a:prstGeom prst="rect">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Uyarı</a:t>
            </a:r>
          </a:p>
        </p:txBody>
      </p:sp>
      <p:sp>
        <p:nvSpPr>
          <p:cNvPr id="10" name="9 Dikdörtgen"/>
          <p:cNvSpPr/>
          <p:nvPr/>
        </p:nvSpPr>
        <p:spPr>
          <a:xfrm>
            <a:off x="500066" y="2143116"/>
            <a:ext cx="714348" cy="714380"/>
          </a:xfrm>
          <a:prstGeom prst="rect">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Dikdörtgen"/>
          <p:cNvSpPr/>
          <p:nvPr/>
        </p:nvSpPr>
        <p:spPr>
          <a:xfrm>
            <a:off x="500034" y="3000372"/>
            <a:ext cx="1285884" cy="714380"/>
          </a:xfrm>
          <a:prstGeom prst="rect">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Sağ Ok"/>
          <p:cNvSpPr/>
          <p:nvPr/>
        </p:nvSpPr>
        <p:spPr>
          <a:xfrm>
            <a:off x="1357322" y="2428868"/>
            <a:ext cx="428596" cy="14287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1857356" y="2285992"/>
            <a:ext cx="6429420" cy="369332"/>
          </a:xfrm>
          <a:prstGeom prst="rect">
            <a:avLst/>
          </a:prstGeom>
          <a:noFill/>
        </p:spPr>
        <p:txBody>
          <a:bodyPr wrap="square" rtlCol="0">
            <a:spAutoFit/>
          </a:bodyPr>
          <a:lstStyle/>
          <a:p>
            <a:r>
              <a:rPr lang="tr-TR" b="1" dirty="0">
                <a:latin typeface="Arial" pitchFamily="34" charset="0"/>
                <a:cs typeface="Arial" pitchFamily="34" charset="0"/>
              </a:rPr>
              <a:t>Bir kısa düdük sesi: </a:t>
            </a:r>
            <a:r>
              <a:rPr lang="tr-TR" dirty="0">
                <a:latin typeface="Arial" pitchFamily="34" charset="0"/>
                <a:cs typeface="Arial" pitchFamily="34" charset="0"/>
              </a:rPr>
              <a:t>Yüzücü dikkatini cankurtarana yöneltir.</a:t>
            </a:r>
          </a:p>
        </p:txBody>
      </p:sp>
      <p:sp>
        <p:nvSpPr>
          <p:cNvPr id="15" name="14 Metin kutusu"/>
          <p:cNvSpPr txBox="1"/>
          <p:nvPr/>
        </p:nvSpPr>
        <p:spPr>
          <a:xfrm>
            <a:off x="2500298" y="3071810"/>
            <a:ext cx="5929322" cy="646331"/>
          </a:xfrm>
          <a:prstGeom prst="rect">
            <a:avLst/>
          </a:prstGeom>
          <a:noFill/>
        </p:spPr>
        <p:txBody>
          <a:bodyPr wrap="square" rtlCol="0">
            <a:spAutoFit/>
          </a:bodyPr>
          <a:lstStyle/>
          <a:p>
            <a:r>
              <a:rPr lang="tr-TR" b="1" dirty="0">
                <a:latin typeface="Arial" pitchFamily="34" charset="0"/>
                <a:cs typeface="Arial" pitchFamily="34" charset="0"/>
              </a:rPr>
              <a:t>İki kısa düdük sesi : </a:t>
            </a:r>
            <a:r>
              <a:rPr lang="tr-TR" dirty="0">
                <a:latin typeface="Arial" pitchFamily="34" charset="0"/>
                <a:cs typeface="Arial" pitchFamily="34" charset="0"/>
              </a:rPr>
              <a:t>Diğer cankurtaranların dikkati cankurtarana yönelir.</a:t>
            </a:r>
          </a:p>
        </p:txBody>
      </p:sp>
      <p:sp>
        <p:nvSpPr>
          <p:cNvPr id="16" name="15 Metin kutusu"/>
          <p:cNvSpPr txBox="1"/>
          <p:nvPr/>
        </p:nvSpPr>
        <p:spPr>
          <a:xfrm>
            <a:off x="3000364" y="3929066"/>
            <a:ext cx="5715040" cy="646331"/>
          </a:xfrm>
          <a:prstGeom prst="rect">
            <a:avLst/>
          </a:prstGeom>
          <a:noFill/>
        </p:spPr>
        <p:txBody>
          <a:bodyPr wrap="square" rtlCol="0">
            <a:spAutoFit/>
          </a:bodyPr>
          <a:lstStyle/>
          <a:p>
            <a:r>
              <a:rPr lang="tr-TR" b="1" dirty="0">
                <a:latin typeface="Arial" pitchFamily="34" charset="0"/>
                <a:cs typeface="Arial" pitchFamily="34" charset="0"/>
              </a:rPr>
              <a:t>Üç kısa düdük sesi : </a:t>
            </a:r>
            <a:r>
              <a:rPr lang="tr-TR" dirty="0">
                <a:latin typeface="Arial" pitchFamily="34" charset="0"/>
                <a:cs typeface="Arial" pitchFamily="34" charset="0"/>
              </a:rPr>
              <a:t>Cankurtaran operasyona başlar ve böylece diğer ekip arkadaşlarına alarm verir.</a:t>
            </a:r>
          </a:p>
        </p:txBody>
      </p:sp>
      <p:pic>
        <p:nvPicPr>
          <p:cNvPr id="19" name="Picture 2" descr="C:\Users\Metin\Desktop\TSSF SUNUM ÇALIŞMASI\DONELER\indir.jpg"/>
          <p:cNvPicPr>
            <a:picLocks noChangeAspect="1" noChangeArrowheads="1"/>
          </p:cNvPicPr>
          <p:nvPr/>
        </p:nvPicPr>
        <p:blipFill>
          <a:blip r:embed="rId4" cstate="print"/>
          <a:srcRect/>
          <a:stretch>
            <a:fillRect/>
          </a:stretch>
        </p:blipFill>
        <p:spPr bwMode="auto">
          <a:xfrm>
            <a:off x="571472" y="2214554"/>
            <a:ext cx="571472" cy="571472"/>
          </a:xfrm>
          <a:prstGeom prst="rect">
            <a:avLst/>
          </a:prstGeom>
          <a:noFill/>
          <a:ln>
            <a:noFill/>
          </a:ln>
          <a:effectLst>
            <a:outerShdw blurRad="107950" dist="12700" dir="5400000" algn="ctr">
              <a:srgbClr val="000000"/>
            </a:outerShdw>
          </a:effectLst>
        </p:spPr>
      </p:pic>
      <p:sp>
        <p:nvSpPr>
          <p:cNvPr id="27" name="26 Metin kutusu"/>
          <p:cNvSpPr txBox="1"/>
          <p:nvPr/>
        </p:nvSpPr>
        <p:spPr>
          <a:xfrm>
            <a:off x="1928794" y="4720248"/>
            <a:ext cx="5929322" cy="923330"/>
          </a:xfrm>
          <a:prstGeom prst="rect">
            <a:avLst/>
          </a:prstGeom>
          <a:noFill/>
        </p:spPr>
        <p:txBody>
          <a:bodyPr wrap="square" rtlCol="0">
            <a:spAutoFit/>
          </a:bodyPr>
          <a:lstStyle/>
          <a:p>
            <a:r>
              <a:rPr lang="tr-TR" b="1" dirty="0">
                <a:latin typeface="Arial" pitchFamily="34" charset="0"/>
                <a:cs typeface="Arial" pitchFamily="34" charset="0"/>
              </a:rPr>
              <a:t>Bir uzun düdük sesi: </a:t>
            </a:r>
            <a:r>
              <a:rPr lang="tr-TR" dirty="0">
                <a:latin typeface="Arial" pitchFamily="34" charset="0"/>
                <a:cs typeface="Arial" pitchFamily="34" charset="0"/>
              </a:rPr>
              <a:t>Havuz boşaltılmalıdır. Tüm yüzücülerin dikkati, halen havuz kenarında bulunan cankurtarana yönelmelidir. </a:t>
            </a:r>
          </a:p>
        </p:txBody>
      </p:sp>
      <p:sp>
        <p:nvSpPr>
          <p:cNvPr id="48" name="47 Dikdörtgen"/>
          <p:cNvSpPr/>
          <p:nvPr/>
        </p:nvSpPr>
        <p:spPr>
          <a:xfrm>
            <a:off x="2071670" y="1571612"/>
            <a:ext cx="521497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EE0000"/>
                </a:solidFill>
                <a:latin typeface="Arial" pitchFamily="34" charset="0"/>
                <a:cs typeface="Arial" pitchFamily="34" charset="0"/>
              </a:rPr>
              <a:t>DÜDÜK İLE HABERLEŞME TEKNİKLERİ</a:t>
            </a:r>
          </a:p>
        </p:txBody>
      </p:sp>
      <p:sp>
        <p:nvSpPr>
          <p:cNvPr id="29" name="28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HABERLEŞME CİHAZLARI KULLANIMI</a:t>
            </a:r>
          </a:p>
        </p:txBody>
      </p:sp>
      <p:sp>
        <p:nvSpPr>
          <p:cNvPr id="30"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pic>
        <p:nvPicPr>
          <p:cNvPr id="31" name="Picture 2" descr="C:\Users\Metin\Desktop\TSSF SUNUM ÇALIŞMASI\DONELER\indir.jpg"/>
          <p:cNvPicPr>
            <a:picLocks noChangeAspect="1" noChangeArrowheads="1"/>
          </p:cNvPicPr>
          <p:nvPr/>
        </p:nvPicPr>
        <p:blipFill>
          <a:blip r:embed="rId4" cstate="print"/>
          <a:srcRect/>
          <a:stretch>
            <a:fillRect/>
          </a:stretch>
        </p:blipFill>
        <p:spPr bwMode="auto">
          <a:xfrm>
            <a:off x="571472" y="3071810"/>
            <a:ext cx="571472" cy="571472"/>
          </a:xfrm>
          <a:prstGeom prst="rect">
            <a:avLst/>
          </a:prstGeom>
          <a:noFill/>
          <a:ln>
            <a:noFill/>
          </a:ln>
          <a:effectLst>
            <a:outerShdw blurRad="107950" dist="12700" dir="5400000" algn="ctr">
              <a:srgbClr val="000000"/>
            </a:outerShdw>
          </a:effectLst>
        </p:spPr>
      </p:pic>
      <p:pic>
        <p:nvPicPr>
          <p:cNvPr id="32" name="Picture 2" descr="C:\Users\Metin\Desktop\TSSF SUNUM ÇALIŞMASI\DONELER\indir.jpg"/>
          <p:cNvPicPr>
            <a:picLocks noChangeAspect="1" noChangeArrowheads="1"/>
          </p:cNvPicPr>
          <p:nvPr/>
        </p:nvPicPr>
        <p:blipFill>
          <a:blip r:embed="rId4" cstate="print"/>
          <a:srcRect/>
          <a:stretch>
            <a:fillRect/>
          </a:stretch>
        </p:blipFill>
        <p:spPr bwMode="auto">
          <a:xfrm>
            <a:off x="1142976" y="3071810"/>
            <a:ext cx="571472" cy="571472"/>
          </a:xfrm>
          <a:prstGeom prst="rect">
            <a:avLst/>
          </a:prstGeom>
          <a:noFill/>
          <a:ln>
            <a:noFill/>
          </a:ln>
          <a:effectLst>
            <a:outerShdw blurRad="107950" dist="12700" dir="5400000" algn="ctr">
              <a:srgbClr val="000000"/>
            </a:outerShdw>
          </a:effectLst>
        </p:spPr>
      </p:pic>
      <p:pic>
        <p:nvPicPr>
          <p:cNvPr id="33" name="Picture 2" descr="C:\Users\Metin\Desktop\TSSF SUNUM ÇALIŞMASI\DONELER\indir.jpg"/>
          <p:cNvPicPr>
            <a:picLocks noChangeAspect="1" noChangeArrowheads="1"/>
          </p:cNvPicPr>
          <p:nvPr/>
        </p:nvPicPr>
        <p:blipFill>
          <a:blip r:embed="rId4" cstate="print"/>
          <a:srcRect/>
          <a:stretch>
            <a:fillRect/>
          </a:stretch>
        </p:blipFill>
        <p:spPr bwMode="auto">
          <a:xfrm>
            <a:off x="571472" y="3929066"/>
            <a:ext cx="571472" cy="571472"/>
          </a:xfrm>
          <a:prstGeom prst="rect">
            <a:avLst/>
          </a:prstGeom>
          <a:noFill/>
          <a:ln>
            <a:noFill/>
          </a:ln>
          <a:effectLst>
            <a:outerShdw blurRad="107950" dist="12700" dir="5400000" algn="ctr">
              <a:srgbClr val="000000"/>
            </a:outerShdw>
          </a:effectLst>
        </p:spPr>
      </p:pic>
      <p:pic>
        <p:nvPicPr>
          <p:cNvPr id="34" name="Picture 2" descr="C:\Users\Metin\Desktop\TSSF SUNUM ÇALIŞMASI\DONELER\indir.jpg"/>
          <p:cNvPicPr>
            <a:picLocks noChangeAspect="1" noChangeArrowheads="1"/>
          </p:cNvPicPr>
          <p:nvPr/>
        </p:nvPicPr>
        <p:blipFill>
          <a:blip r:embed="rId4" cstate="print"/>
          <a:srcRect/>
          <a:stretch>
            <a:fillRect/>
          </a:stretch>
        </p:blipFill>
        <p:spPr bwMode="auto">
          <a:xfrm>
            <a:off x="1142976" y="3929066"/>
            <a:ext cx="571472" cy="571472"/>
          </a:xfrm>
          <a:prstGeom prst="rect">
            <a:avLst/>
          </a:prstGeom>
          <a:noFill/>
          <a:ln>
            <a:noFill/>
          </a:ln>
          <a:effectLst>
            <a:outerShdw blurRad="107950" dist="12700" dir="5400000" algn="ctr">
              <a:srgbClr val="000000"/>
            </a:outerShdw>
          </a:effectLst>
        </p:spPr>
      </p:pic>
      <p:pic>
        <p:nvPicPr>
          <p:cNvPr id="35" name="Picture 2" descr="C:\Users\Metin\Desktop\TSSF SUNUM ÇALIŞMASI\DONELER\indir.jpg"/>
          <p:cNvPicPr>
            <a:picLocks noChangeAspect="1" noChangeArrowheads="1"/>
          </p:cNvPicPr>
          <p:nvPr/>
        </p:nvPicPr>
        <p:blipFill>
          <a:blip r:embed="rId4" cstate="print"/>
          <a:srcRect/>
          <a:stretch>
            <a:fillRect/>
          </a:stretch>
        </p:blipFill>
        <p:spPr bwMode="auto">
          <a:xfrm>
            <a:off x="1714480" y="3929066"/>
            <a:ext cx="571472" cy="571472"/>
          </a:xfrm>
          <a:prstGeom prst="rect">
            <a:avLst/>
          </a:prstGeom>
          <a:noFill/>
          <a:ln>
            <a:noFill/>
          </a:ln>
          <a:effectLst>
            <a:outerShdw blurRad="107950" dist="12700" dir="5400000" algn="ctr">
              <a:srgbClr val="000000"/>
            </a:outerShdw>
          </a:effectLst>
        </p:spPr>
      </p:pic>
      <p:sp>
        <p:nvSpPr>
          <p:cNvPr id="36" name="35 Dikdörtgen"/>
          <p:cNvSpPr/>
          <p:nvPr/>
        </p:nvSpPr>
        <p:spPr>
          <a:xfrm>
            <a:off x="500034" y="4714884"/>
            <a:ext cx="714380" cy="714380"/>
          </a:xfrm>
          <a:prstGeom prst="rect">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7" name="Picture 2" descr="C:\Users\Metin\Desktop\TSSF SUNUM ÇALIŞMASI\DONELER\indir.jpg"/>
          <p:cNvPicPr>
            <a:picLocks noChangeAspect="1" noChangeArrowheads="1"/>
          </p:cNvPicPr>
          <p:nvPr/>
        </p:nvPicPr>
        <p:blipFill>
          <a:blip r:embed="rId5" cstate="print"/>
          <a:srcRect/>
          <a:stretch>
            <a:fillRect/>
          </a:stretch>
        </p:blipFill>
        <p:spPr bwMode="auto">
          <a:xfrm>
            <a:off x="571472" y="4786322"/>
            <a:ext cx="571504" cy="571504"/>
          </a:xfrm>
          <a:prstGeom prst="rect">
            <a:avLst/>
          </a:prstGeom>
          <a:noFill/>
          <a:ln>
            <a:noFill/>
          </a:ln>
          <a:effectLst>
            <a:outerShdw blurRad="107950" dist="12700" dir="5400000" algn="ctr">
              <a:srgbClr val="000000"/>
            </a:outerShdw>
          </a:effectLst>
        </p:spPr>
      </p:pic>
      <p:sp>
        <p:nvSpPr>
          <p:cNvPr id="38" name="37 Sağ Ok"/>
          <p:cNvSpPr/>
          <p:nvPr/>
        </p:nvSpPr>
        <p:spPr>
          <a:xfrm>
            <a:off x="1928794" y="3286124"/>
            <a:ext cx="428596" cy="14287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38 Sağ Ok"/>
          <p:cNvSpPr/>
          <p:nvPr/>
        </p:nvSpPr>
        <p:spPr>
          <a:xfrm>
            <a:off x="2500298" y="4143380"/>
            <a:ext cx="428596" cy="14287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39 Sağ Ok"/>
          <p:cNvSpPr/>
          <p:nvPr/>
        </p:nvSpPr>
        <p:spPr>
          <a:xfrm>
            <a:off x="1357290" y="5000636"/>
            <a:ext cx="428596" cy="14287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Metin\Desktop\TSSF SUNUM ÇALIŞMASI\DONELER\images.jpg"/>
          <p:cNvPicPr>
            <a:picLocks noChangeAspect="1" noChangeArrowheads="1"/>
          </p:cNvPicPr>
          <p:nvPr/>
        </p:nvPicPr>
        <p:blipFill>
          <a:blip r:embed="rId3"/>
          <a:srcRect/>
          <a:stretch>
            <a:fillRect/>
          </a:stretch>
        </p:blipFill>
        <p:spPr bwMode="auto">
          <a:xfrm>
            <a:off x="1357290" y="5286388"/>
            <a:ext cx="857256" cy="720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Metin\Desktop\TSSF SUNUM ÇALIŞMASI\DONELER\Adsız.png"/>
          <p:cNvPicPr>
            <a:picLocks noChangeAspect="1" noChangeArrowheads="1"/>
          </p:cNvPicPr>
          <p:nvPr/>
        </p:nvPicPr>
        <p:blipFill>
          <a:blip r:embed="rId4" cstate="print"/>
          <a:srcRect/>
          <a:stretch>
            <a:fillRect/>
          </a:stretch>
        </p:blipFill>
        <p:spPr bwMode="auto">
          <a:xfrm>
            <a:off x="4071934" y="5286388"/>
            <a:ext cx="815414" cy="714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8 Dikdörtgen"/>
          <p:cNvSpPr/>
          <p:nvPr/>
        </p:nvSpPr>
        <p:spPr>
          <a:xfrm>
            <a:off x="1643042" y="3159625"/>
            <a:ext cx="5643602" cy="769441"/>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Acil Durum</a:t>
            </a:r>
            <a:endParaRPr lang="tr-T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Dikdörtgen"/>
          <p:cNvSpPr/>
          <p:nvPr/>
        </p:nvSpPr>
        <p:spPr>
          <a:xfrm>
            <a:off x="642910" y="4357694"/>
            <a:ext cx="2286016" cy="769441"/>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Beyin</a:t>
            </a:r>
            <a:endParaRPr lang="tr-T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3 Dikdörtgen"/>
          <p:cNvSpPr/>
          <p:nvPr/>
        </p:nvSpPr>
        <p:spPr>
          <a:xfrm>
            <a:off x="2928926" y="4357694"/>
            <a:ext cx="3071834" cy="769441"/>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Kalp</a:t>
            </a:r>
            <a:endParaRPr lang="tr-T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14 Dikdörtgen"/>
          <p:cNvSpPr/>
          <p:nvPr/>
        </p:nvSpPr>
        <p:spPr>
          <a:xfrm>
            <a:off x="6000760" y="4357694"/>
            <a:ext cx="2500330" cy="769441"/>
          </a:xfrm>
          <a:prstGeom prst="rect">
            <a:avLst/>
          </a:prstGeom>
          <a:scene3d>
            <a:camera prst="orthographicFront"/>
            <a:lightRig rig="soft" dir="tl">
              <a:rot lat="0" lon="0" rev="0"/>
            </a:lightRig>
          </a:scene3d>
          <a:sp3d>
            <a:bevelT prst="angle"/>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sp3d contourW="25400" prstMaterial="matte">
              <a:bevelT w="25400" h="55880" prst="artDeco"/>
              <a:contourClr>
                <a:schemeClr val="accent2">
                  <a:tint val="20000"/>
                </a:schemeClr>
              </a:contourClr>
            </a:sp3d>
          </a:bodyPr>
          <a:lstStyle/>
          <a:p>
            <a:pPr algn="ctr"/>
            <a:r>
              <a:rPr lang="tr-T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Akciğer</a:t>
            </a:r>
            <a:endParaRPr lang="tr-TR"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15 Aşağı Ok"/>
          <p:cNvSpPr/>
          <p:nvPr/>
        </p:nvSpPr>
        <p:spPr>
          <a:xfrm>
            <a:off x="4357686" y="3999358"/>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17" name="16 Aşağı Ok"/>
          <p:cNvSpPr/>
          <p:nvPr/>
        </p:nvSpPr>
        <p:spPr>
          <a:xfrm>
            <a:off x="2143108" y="3999358"/>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18" name="17 Aşağı Ok"/>
          <p:cNvSpPr/>
          <p:nvPr/>
        </p:nvSpPr>
        <p:spPr>
          <a:xfrm>
            <a:off x="6572264" y="3999358"/>
            <a:ext cx="285752" cy="285752"/>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pic>
        <p:nvPicPr>
          <p:cNvPr id="3074" name="Picture 2" descr="C:\Users\Metin\Desktop\TSSF SUNUM ÇALIŞMASI\DONELER\25.png"/>
          <p:cNvPicPr>
            <a:picLocks noChangeAspect="1" noChangeArrowheads="1"/>
          </p:cNvPicPr>
          <p:nvPr/>
        </p:nvPicPr>
        <p:blipFill>
          <a:blip r:embed="rId5" cstate="print"/>
          <a:srcRect/>
          <a:stretch>
            <a:fillRect/>
          </a:stretch>
        </p:blipFill>
        <p:spPr bwMode="auto">
          <a:xfrm>
            <a:off x="6929454" y="5286388"/>
            <a:ext cx="857256" cy="714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5" descr="C:\Users\Metin\Desktop\TSSF SUNUM ÇALIŞMASI\LOGO TSSF.png"/>
          <p:cNvPicPr>
            <a:picLocks noChangeAspect="1" noChangeArrowheads="1"/>
          </p:cNvPicPr>
          <p:nvPr/>
        </p:nvPicPr>
        <p:blipFill>
          <a:blip r:embed="rId6"/>
          <a:srcRect/>
          <a:stretch>
            <a:fillRect/>
          </a:stretch>
        </p:blipFill>
        <p:spPr bwMode="auto">
          <a:xfrm>
            <a:off x="8059161" y="5773153"/>
            <a:ext cx="1013433" cy="1013433"/>
          </a:xfrm>
          <a:prstGeom prst="rect">
            <a:avLst/>
          </a:prstGeom>
          <a:noFill/>
        </p:spPr>
      </p:pic>
      <p:sp>
        <p:nvSpPr>
          <p:cNvPr id="20" name="19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21" name="20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DURUM</a:t>
            </a:r>
          </a:p>
        </p:txBody>
      </p:sp>
      <p:sp>
        <p:nvSpPr>
          <p:cNvPr id="22"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3" name="19 İçerik Yer Tutucusu"/>
          <p:cNvSpPr txBox="1">
            <a:spLocks/>
          </p:cNvSpPr>
          <p:nvPr/>
        </p:nvSpPr>
        <p:spPr>
          <a:xfrm>
            <a:off x="500034" y="1643050"/>
            <a:ext cx="8143932" cy="1143008"/>
          </a:xfrm>
          <a:prstGeom prst="rect">
            <a:avLst/>
          </a:prstGeom>
          <a:solidFill>
            <a:schemeClr val="accent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ACİL DURUMLARDA BEYNİN, KALBİN VE AKCİĞERLERİN </a:t>
            </a:r>
          </a:p>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YETERLİ ÖLÇÜDE OKSİJENLE BESLENEMEME </a:t>
            </a:r>
          </a:p>
          <a:p>
            <a:pPr marL="365760" lvl="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TEHLİKESİ VARDIR. </a:t>
            </a:r>
            <a:endParaRPr lang="tr-TR" sz="2400" dirty="0">
              <a:latin typeface="Arial" pitchFamily="34" charset="0"/>
              <a:cs typeface="Arial"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428736"/>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29" name="Picture 3" descr="C:\Users\Metin\Desktop\TSSF SUNUM ÇALIŞMASI\DONELER\11062.jpg"/>
          <p:cNvPicPr>
            <a:picLocks noChangeAspect="1" noChangeArrowheads="1"/>
          </p:cNvPicPr>
          <p:nvPr/>
        </p:nvPicPr>
        <p:blipFill>
          <a:blip r:embed="rId4"/>
          <a:srcRect/>
          <a:stretch>
            <a:fillRect/>
          </a:stretch>
        </p:blipFill>
        <p:spPr bwMode="auto">
          <a:xfrm>
            <a:off x="3000364" y="2857496"/>
            <a:ext cx="3071834" cy="2569171"/>
          </a:xfrm>
          <a:prstGeom prst="rect">
            <a:avLst/>
          </a:prstGeom>
          <a:noFill/>
          <a:ln>
            <a:noFill/>
          </a:ln>
        </p:spPr>
      </p:pic>
      <p:sp>
        <p:nvSpPr>
          <p:cNvPr id="30" name="1 İçerik Yer Tutucusu"/>
          <p:cNvSpPr>
            <a:spLocks noGrp="1"/>
          </p:cNvSpPr>
          <p:nvPr>
            <p:ph idx="1"/>
          </p:nvPr>
        </p:nvSpPr>
        <p:spPr>
          <a:xfrm>
            <a:off x="1142976" y="2071678"/>
            <a:ext cx="6643734" cy="714380"/>
          </a:xfrm>
        </p:spPr>
        <p:txBody>
          <a:bodyPr>
            <a:normAutofit fontScale="92500"/>
          </a:bodyPr>
          <a:lstStyle/>
          <a:p>
            <a:pPr algn="ctr">
              <a:buNone/>
            </a:pPr>
            <a:r>
              <a:rPr lang="tr-TR" sz="2000" dirty="0">
                <a:latin typeface="Arial" pitchFamily="34" charset="0"/>
                <a:cs typeface="Arial" pitchFamily="34" charset="0"/>
              </a:rPr>
              <a:t>Acil durumlarda ya da gerektiğinde sahil/plaj kullanıcılarını uyarmak veya bilgilendirmek için kullanılır. </a:t>
            </a:r>
            <a:endParaRPr lang="tr-TR" sz="2000" b="1" dirty="0">
              <a:latin typeface="Arial" pitchFamily="34" charset="0"/>
              <a:cs typeface="Arial" pitchFamily="34" charset="0"/>
            </a:endParaRPr>
          </a:p>
          <a:p>
            <a:pPr algn="ctr">
              <a:buNone/>
            </a:pPr>
            <a:endParaRPr lang="tr-TR" b="1" dirty="0">
              <a:latin typeface="Arial" pitchFamily="34" charset="0"/>
              <a:cs typeface="Arial" pitchFamily="34" charset="0"/>
            </a:endParaRPr>
          </a:p>
          <a:p>
            <a:pPr algn="ctr">
              <a:buNone/>
            </a:pPr>
            <a:endParaRPr lang="tr-TR" b="1" dirty="0">
              <a:latin typeface="Arial" pitchFamily="34" charset="0"/>
              <a:cs typeface="Arial" pitchFamily="34" charset="0"/>
            </a:endParaRPr>
          </a:p>
        </p:txBody>
      </p:sp>
      <p:sp>
        <p:nvSpPr>
          <p:cNvPr id="11" name="10 Dikdörtgen"/>
          <p:cNvSpPr/>
          <p:nvPr/>
        </p:nvSpPr>
        <p:spPr>
          <a:xfrm>
            <a:off x="2071670" y="1571612"/>
            <a:ext cx="5214974" cy="40011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EE0000"/>
                </a:solidFill>
                <a:latin typeface="Arial" pitchFamily="34" charset="0"/>
                <a:cs typeface="Arial" pitchFamily="34" charset="0"/>
              </a:rPr>
              <a:t>MEGAFON </a:t>
            </a:r>
          </a:p>
        </p:txBody>
      </p:sp>
      <p:sp>
        <p:nvSpPr>
          <p:cNvPr id="13" name="1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HABERLEŞME CİHAZLARI KULLANIMI</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İçerik Yer Tutucusu"/>
          <p:cNvSpPr txBox="1">
            <a:spLocks/>
          </p:cNvSpPr>
          <p:nvPr/>
        </p:nvSpPr>
        <p:spPr>
          <a:xfrm>
            <a:off x="214282" y="1285860"/>
            <a:ext cx="8715436" cy="43577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6" name="Picture 3"/>
          <p:cNvPicPr>
            <a:picLocks noChangeArrowheads="1"/>
          </p:cNvPicPr>
          <p:nvPr/>
        </p:nvPicPr>
        <p:blipFill>
          <a:blip r:embed="rId4"/>
          <a:srcRect/>
          <a:stretch>
            <a:fillRect/>
          </a:stretch>
        </p:blipFill>
        <p:spPr bwMode="auto">
          <a:xfrm>
            <a:off x="785786" y="1428737"/>
            <a:ext cx="1804971" cy="1643074"/>
          </a:xfrm>
          <a:prstGeom prst="rect">
            <a:avLst/>
          </a:prstGeom>
          <a:noFill/>
          <a:ln w="9525">
            <a:solidFill>
              <a:schemeClr val="accent1"/>
            </a:solidFill>
            <a:miter lim="800000"/>
            <a:headEnd/>
            <a:tailEnd/>
          </a:ln>
          <a:effectLst/>
        </p:spPr>
      </p:pic>
      <p:pic>
        <p:nvPicPr>
          <p:cNvPr id="10" name="Picture 4"/>
          <p:cNvPicPr>
            <a:picLocks noChangeArrowheads="1"/>
          </p:cNvPicPr>
          <p:nvPr/>
        </p:nvPicPr>
        <p:blipFill>
          <a:blip r:embed="rId5"/>
          <a:srcRect/>
          <a:stretch>
            <a:fillRect/>
          </a:stretch>
        </p:blipFill>
        <p:spPr bwMode="auto">
          <a:xfrm>
            <a:off x="6286512" y="1428736"/>
            <a:ext cx="1785950" cy="1643074"/>
          </a:xfrm>
          <a:prstGeom prst="rect">
            <a:avLst/>
          </a:prstGeom>
          <a:noFill/>
          <a:ln w="9525">
            <a:solidFill>
              <a:schemeClr val="accent1"/>
            </a:solidFill>
            <a:miter lim="800000"/>
            <a:headEnd/>
            <a:tailEnd/>
          </a:ln>
          <a:effectLst/>
        </p:spPr>
      </p:pic>
      <p:pic>
        <p:nvPicPr>
          <p:cNvPr id="11" name="Picture 5"/>
          <p:cNvPicPr>
            <a:picLocks noChangeArrowheads="1"/>
          </p:cNvPicPr>
          <p:nvPr/>
        </p:nvPicPr>
        <p:blipFill>
          <a:blip r:embed="rId6"/>
          <a:srcRect/>
          <a:stretch>
            <a:fillRect/>
          </a:stretch>
        </p:blipFill>
        <p:spPr bwMode="auto">
          <a:xfrm>
            <a:off x="3571868" y="1428736"/>
            <a:ext cx="1785950" cy="1643074"/>
          </a:xfrm>
          <a:prstGeom prst="rect">
            <a:avLst/>
          </a:prstGeom>
          <a:noFill/>
          <a:ln w="9525">
            <a:solidFill>
              <a:schemeClr val="accent1"/>
            </a:solidFill>
            <a:miter lim="800000"/>
            <a:headEnd/>
            <a:tailEnd/>
          </a:ln>
          <a:effectLst/>
        </p:spPr>
      </p:pic>
      <p:sp>
        <p:nvSpPr>
          <p:cNvPr id="13" name="Rectangle 7"/>
          <p:cNvSpPr>
            <a:spLocks noChangeArrowheads="1"/>
          </p:cNvSpPr>
          <p:nvPr/>
        </p:nvSpPr>
        <p:spPr bwMode="auto">
          <a:xfrm>
            <a:off x="500034" y="3214686"/>
            <a:ext cx="2246300" cy="462307"/>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BAŞKA SÖRF TAHTASI GEREKLİ</a:t>
            </a:r>
          </a:p>
        </p:txBody>
      </p:sp>
      <p:sp>
        <p:nvSpPr>
          <p:cNvPr id="14" name="Rectangle 8"/>
          <p:cNvSpPr>
            <a:spLocks noChangeArrowheads="1"/>
          </p:cNvSpPr>
          <p:nvPr/>
        </p:nvSpPr>
        <p:spPr bwMode="auto">
          <a:xfrm>
            <a:off x="3357554" y="3143248"/>
            <a:ext cx="2151071" cy="462307"/>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SİNYAL ALINDI VE ANLAŞILDI</a:t>
            </a:r>
          </a:p>
        </p:txBody>
      </p:sp>
      <p:sp>
        <p:nvSpPr>
          <p:cNvPr id="15" name="Rectangle 9"/>
          <p:cNvSpPr>
            <a:spLocks noChangeArrowheads="1"/>
          </p:cNvSpPr>
          <p:nvPr/>
        </p:nvSpPr>
        <p:spPr bwMode="auto">
          <a:xfrm>
            <a:off x="5715008" y="3143248"/>
            <a:ext cx="2875144" cy="462307"/>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BATMIŞ NESNEYİ ARAŞTIRMAK İÇİN TEKNE</a:t>
            </a:r>
          </a:p>
        </p:txBody>
      </p:sp>
      <p:pic>
        <p:nvPicPr>
          <p:cNvPr id="16" name="Picture 7"/>
          <p:cNvPicPr>
            <a:picLocks noChangeArrowheads="1"/>
          </p:cNvPicPr>
          <p:nvPr/>
        </p:nvPicPr>
        <p:blipFill>
          <a:blip r:embed="rId7"/>
          <a:srcRect/>
          <a:stretch>
            <a:fillRect/>
          </a:stretch>
        </p:blipFill>
        <p:spPr bwMode="auto">
          <a:xfrm>
            <a:off x="2085959" y="3740165"/>
            <a:ext cx="1843099" cy="1546223"/>
          </a:xfrm>
          <a:prstGeom prst="rect">
            <a:avLst/>
          </a:prstGeom>
          <a:noFill/>
          <a:ln w="9525">
            <a:noFill/>
            <a:miter lim="800000"/>
            <a:headEnd/>
            <a:tailEnd/>
          </a:ln>
          <a:effectLst/>
        </p:spPr>
      </p:pic>
      <p:pic>
        <p:nvPicPr>
          <p:cNvPr id="17" name="Picture 10"/>
          <p:cNvPicPr>
            <a:picLocks noChangeArrowheads="1"/>
          </p:cNvPicPr>
          <p:nvPr/>
        </p:nvPicPr>
        <p:blipFill>
          <a:blip r:embed="rId8"/>
          <a:srcRect/>
          <a:stretch>
            <a:fillRect/>
          </a:stretch>
        </p:blipFill>
        <p:spPr bwMode="auto">
          <a:xfrm>
            <a:off x="4929190" y="3740165"/>
            <a:ext cx="1857388" cy="1546223"/>
          </a:xfrm>
          <a:prstGeom prst="rect">
            <a:avLst/>
          </a:prstGeom>
          <a:noFill/>
          <a:ln w="9525">
            <a:noFill/>
            <a:miter lim="800000"/>
            <a:headEnd/>
            <a:tailEnd/>
          </a:ln>
          <a:effectLst/>
        </p:spPr>
      </p:pic>
      <p:sp>
        <p:nvSpPr>
          <p:cNvPr id="18" name="Rectangle 14"/>
          <p:cNvSpPr>
            <a:spLocks noChangeArrowheads="1"/>
          </p:cNvSpPr>
          <p:nvPr/>
        </p:nvSpPr>
        <p:spPr bwMode="auto">
          <a:xfrm>
            <a:off x="4929190" y="5286388"/>
            <a:ext cx="2000264"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YÜZÜCÜLERİ TOPLA</a:t>
            </a:r>
          </a:p>
        </p:txBody>
      </p:sp>
      <p:sp>
        <p:nvSpPr>
          <p:cNvPr id="19" name="Rectangle 19"/>
          <p:cNvSpPr>
            <a:spLocks noChangeArrowheads="1"/>
          </p:cNvSpPr>
          <p:nvPr/>
        </p:nvSpPr>
        <p:spPr bwMode="auto">
          <a:xfrm>
            <a:off x="2014521" y="5286388"/>
            <a:ext cx="1861754"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TEHLİKE</a:t>
            </a:r>
          </a:p>
        </p:txBody>
      </p:sp>
      <p:sp>
        <p:nvSpPr>
          <p:cNvPr id="21" name="2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BAYRAKLA HABERLEŞME TEKNİKLERİ</a:t>
            </a:r>
          </a:p>
        </p:txBody>
      </p:sp>
      <p:sp>
        <p:nvSpPr>
          <p:cNvPr id="22"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box(out)">
                                      <p:cBhvr>
                                        <p:cTn id="11" dur="500"/>
                                        <p:tgtEl>
                                          <p:spTgt spid="13">
                                            <p:txEl>
                                              <p:pRg st="0" end="0"/>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out)">
                                      <p:cBhvr>
                                        <p:cTn id="15" dur="500"/>
                                        <p:tgtEl>
                                          <p:spTgt spid="1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ox(out)">
                                      <p:cBhvr>
                                        <p:cTn id="19" dur="500"/>
                                        <p:tgtEl>
                                          <p:spTgt spid="14">
                                            <p:txEl>
                                              <p:pRg st="0" end="0"/>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out)">
                                      <p:cBhvr>
                                        <p:cTn id="23" dur="500"/>
                                        <p:tgtEl>
                                          <p:spTgt spid="10"/>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ox(out)">
                                      <p:cBhvr>
                                        <p:cTn id="27" dur="500"/>
                                        <p:tgtEl>
                                          <p:spTgt spid="15">
                                            <p:txEl>
                                              <p:pRg st="0" end="0"/>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dissolve">
                                      <p:cBhvr>
                                        <p:cTn id="35" dur="500"/>
                                        <p:tgtEl>
                                          <p:spTgt spid="18">
                                            <p:txEl>
                                              <p:pRg st="0" end="0"/>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dissolve">
                                      <p:cBhvr>
                                        <p:cTn id="4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advAuto="0"/>
      <p:bldP spid="14" grpId="0" build="p" autoUpdateAnimBg="0" advAuto="0"/>
      <p:bldP spid="15" grpId="0" build="p" autoUpdateAnimBg="0" advAuto="0"/>
      <p:bldP spid="18" grpId="0" build="p" autoUpdateAnimBg="0" advAuto="0"/>
      <p:bldP spid="19"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19 İçerik Yer Tutucusu"/>
          <p:cNvSpPr txBox="1">
            <a:spLocks/>
          </p:cNvSpPr>
          <p:nvPr/>
        </p:nvSpPr>
        <p:spPr>
          <a:xfrm>
            <a:off x="214282" y="1285860"/>
            <a:ext cx="8715436" cy="43577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11" name="Picture 2"/>
          <p:cNvPicPr>
            <a:picLocks noChangeArrowheads="1"/>
          </p:cNvPicPr>
          <p:nvPr/>
        </p:nvPicPr>
        <p:blipFill>
          <a:blip r:embed="rId4"/>
          <a:srcRect/>
          <a:stretch>
            <a:fillRect/>
          </a:stretch>
        </p:blipFill>
        <p:spPr bwMode="auto">
          <a:xfrm>
            <a:off x="1013992" y="1466494"/>
            <a:ext cx="1714512" cy="1654176"/>
          </a:xfrm>
          <a:prstGeom prst="rect">
            <a:avLst/>
          </a:prstGeom>
          <a:noFill/>
          <a:ln w="9525">
            <a:solidFill>
              <a:schemeClr val="accent1"/>
            </a:solidFill>
            <a:miter lim="800000"/>
            <a:headEnd/>
            <a:tailEnd/>
          </a:ln>
          <a:effectLst/>
        </p:spPr>
      </p:pic>
      <p:pic>
        <p:nvPicPr>
          <p:cNvPr id="13" name="Picture 3"/>
          <p:cNvPicPr>
            <a:picLocks noChangeArrowheads="1"/>
          </p:cNvPicPr>
          <p:nvPr/>
        </p:nvPicPr>
        <p:blipFill>
          <a:blip r:embed="rId5"/>
          <a:srcRect/>
          <a:stretch>
            <a:fillRect/>
          </a:stretch>
        </p:blipFill>
        <p:spPr bwMode="auto">
          <a:xfrm>
            <a:off x="3630618" y="1466494"/>
            <a:ext cx="1727200" cy="1643074"/>
          </a:xfrm>
          <a:prstGeom prst="rect">
            <a:avLst/>
          </a:prstGeom>
          <a:noFill/>
          <a:ln w="9525">
            <a:solidFill>
              <a:schemeClr val="accent1"/>
            </a:solidFill>
            <a:miter lim="800000"/>
            <a:headEnd/>
            <a:tailEnd/>
          </a:ln>
          <a:effectLst/>
        </p:spPr>
      </p:pic>
      <p:pic>
        <p:nvPicPr>
          <p:cNvPr id="14" name="Picture 4"/>
          <p:cNvPicPr>
            <a:picLocks noChangeArrowheads="1"/>
          </p:cNvPicPr>
          <p:nvPr/>
        </p:nvPicPr>
        <p:blipFill>
          <a:blip r:embed="rId6"/>
          <a:srcRect/>
          <a:stretch>
            <a:fillRect/>
          </a:stretch>
        </p:blipFill>
        <p:spPr bwMode="auto">
          <a:xfrm>
            <a:off x="1013992" y="3500438"/>
            <a:ext cx="1714512" cy="1714512"/>
          </a:xfrm>
          <a:prstGeom prst="rect">
            <a:avLst/>
          </a:prstGeom>
          <a:noFill/>
          <a:ln w="9525">
            <a:solidFill>
              <a:schemeClr val="accent1"/>
            </a:solidFill>
            <a:miter lim="800000"/>
            <a:headEnd/>
            <a:tailEnd/>
          </a:ln>
          <a:effectLst/>
        </p:spPr>
      </p:pic>
      <p:sp>
        <p:nvSpPr>
          <p:cNvPr id="15" name="Rectangle 6"/>
          <p:cNvSpPr>
            <a:spLocks noChangeArrowheads="1"/>
          </p:cNvSpPr>
          <p:nvPr/>
        </p:nvSpPr>
        <p:spPr bwMode="auto">
          <a:xfrm>
            <a:off x="799677" y="3109568"/>
            <a:ext cx="2129249"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DİKKAT ÇEKMEK</a:t>
            </a:r>
          </a:p>
        </p:txBody>
      </p:sp>
      <p:sp>
        <p:nvSpPr>
          <p:cNvPr id="16" name="Rectangle 8"/>
          <p:cNvSpPr>
            <a:spLocks noChangeArrowheads="1"/>
          </p:cNvSpPr>
          <p:nvPr/>
        </p:nvSpPr>
        <p:spPr bwMode="auto">
          <a:xfrm>
            <a:off x="3143239" y="3109568"/>
            <a:ext cx="2790051"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KIYIYA GERİ DÖNÜŞ İZNİ</a:t>
            </a:r>
          </a:p>
        </p:txBody>
      </p:sp>
      <p:sp>
        <p:nvSpPr>
          <p:cNvPr id="17" name="Rectangle 9"/>
          <p:cNvSpPr>
            <a:spLocks noChangeArrowheads="1"/>
          </p:cNvSpPr>
          <p:nvPr/>
        </p:nvSpPr>
        <p:spPr bwMode="auto">
          <a:xfrm>
            <a:off x="6000760" y="3109568"/>
            <a:ext cx="2369079"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KIYIDAN AÇIL</a:t>
            </a:r>
          </a:p>
        </p:txBody>
      </p:sp>
      <p:pic>
        <p:nvPicPr>
          <p:cNvPr id="18" name="Picture 10"/>
          <p:cNvPicPr>
            <a:picLocks noChangeArrowheads="1"/>
          </p:cNvPicPr>
          <p:nvPr/>
        </p:nvPicPr>
        <p:blipFill>
          <a:blip r:embed="rId7"/>
          <a:srcRect/>
          <a:stretch>
            <a:fillRect/>
          </a:stretch>
        </p:blipFill>
        <p:spPr bwMode="auto">
          <a:xfrm>
            <a:off x="6257950" y="1466494"/>
            <a:ext cx="1743075" cy="1643074"/>
          </a:xfrm>
          <a:prstGeom prst="rect">
            <a:avLst/>
          </a:prstGeom>
          <a:noFill/>
          <a:ln w="9525">
            <a:solidFill>
              <a:schemeClr val="accent1"/>
            </a:solidFill>
            <a:miter lim="800000"/>
            <a:headEnd/>
            <a:tailEnd/>
          </a:ln>
          <a:effectLst/>
        </p:spPr>
      </p:pic>
      <p:pic>
        <p:nvPicPr>
          <p:cNvPr id="19" name="Picture 11"/>
          <p:cNvPicPr>
            <a:picLocks noChangeArrowheads="1"/>
          </p:cNvPicPr>
          <p:nvPr/>
        </p:nvPicPr>
        <p:blipFill>
          <a:blip r:embed="rId8"/>
          <a:srcRect/>
          <a:stretch>
            <a:fillRect/>
          </a:stretch>
        </p:blipFill>
        <p:spPr bwMode="auto">
          <a:xfrm>
            <a:off x="3641731" y="3500438"/>
            <a:ext cx="1716087" cy="1714512"/>
          </a:xfrm>
          <a:prstGeom prst="rect">
            <a:avLst/>
          </a:prstGeom>
          <a:noFill/>
          <a:ln w="9525">
            <a:solidFill>
              <a:schemeClr val="accent1"/>
            </a:solidFill>
            <a:miter lim="800000"/>
            <a:headEnd/>
            <a:tailEnd/>
          </a:ln>
          <a:effectLst/>
        </p:spPr>
      </p:pic>
      <p:pic>
        <p:nvPicPr>
          <p:cNvPr id="20" name="Picture 12"/>
          <p:cNvPicPr>
            <a:picLocks noChangeArrowheads="1"/>
          </p:cNvPicPr>
          <p:nvPr/>
        </p:nvPicPr>
        <p:blipFill>
          <a:blip r:embed="rId9"/>
          <a:srcRect/>
          <a:stretch>
            <a:fillRect/>
          </a:stretch>
        </p:blipFill>
        <p:spPr bwMode="auto">
          <a:xfrm>
            <a:off x="6286513" y="3500438"/>
            <a:ext cx="1714512" cy="1714512"/>
          </a:xfrm>
          <a:prstGeom prst="rect">
            <a:avLst/>
          </a:prstGeom>
          <a:noFill/>
          <a:ln w="9525">
            <a:solidFill>
              <a:schemeClr val="accent1"/>
            </a:solidFill>
            <a:miter lim="800000"/>
            <a:headEnd/>
            <a:tailEnd/>
          </a:ln>
          <a:effectLst/>
        </p:spPr>
      </p:pic>
      <p:sp>
        <p:nvSpPr>
          <p:cNvPr id="21" name="Rectangle 13"/>
          <p:cNvSpPr>
            <a:spLocks noChangeArrowheads="1"/>
          </p:cNvSpPr>
          <p:nvPr/>
        </p:nvSpPr>
        <p:spPr bwMode="auto">
          <a:xfrm>
            <a:off x="428596" y="5214950"/>
            <a:ext cx="2928958"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MESAJ  ANLAŞILMADI TEKRAR ET</a:t>
            </a:r>
          </a:p>
        </p:txBody>
      </p:sp>
      <p:sp>
        <p:nvSpPr>
          <p:cNvPr id="22" name="Rectangle 14"/>
          <p:cNvSpPr>
            <a:spLocks noChangeArrowheads="1"/>
          </p:cNvSpPr>
          <p:nvPr/>
        </p:nvSpPr>
        <p:spPr bwMode="auto">
          <a:xfrm>
            <a:off x="3714744" y="5214950"/>
            <a:ext cx="1795466" cy="285752"/>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SABİT KAL</a:t>
            </a:r>
          </a:p>
        </p:txBody>
      </p:sp>
      <p:sp>
        <p:nvSpPr>
          <p:cNvPr id="23" name="Rectangle 15"/>
          <p:cNvSpPr>
            <a:spLocks noChangeArrowheads="1"/>
          </p:cNvSpPr>
          <p:nvPr/>
        </p:nvSpPr>
        <p:spPr bwMode="auto">
          <a:xfrm>
            <a:off x="6373812" y="5214950"/>
            <a:ext cx="1628334" cy="277641"/>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tr-TR" sz="1200" b="1" dirty="0">
                <a:latin typeface="Arial" pitchFamily="34" charset="0"/>
                <a:cs typeface="Arial" pitchFamily="34" charset="0"/>
              </a:rPr>
              <a:t>SAHİLE DÖN</a:t>
            </a:r>
          </a:p>
        </p:txBody>
      </p:sp>
      <p:sp>
        <p:nvSpPr>
          <p:cNvPr id="25" name="2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BAYRAKLA HABERLEŞME TEKNİKLERİ</a:t>
            </a:r>
          </a:p>
        </p:txBody>
      </p:sp>
      <p:sp>
        <p:nvSpPr>
          <p:cNvPr id="2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box(out)">
                                      <p:cBhvr>
                                        <p:cTn id="11" dur="500"/>
                                        <p:tgtEl>
                                          <p:spTgt spid="15">
                                            <p:txEl>
                                              <p:pRg st="0" end="0"/>
                                            </p:txEl>
                                          </p:spTgt>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out)">
                                      <p:cBhvr>
                                        <p:cTn id="15" dur="500"/>
                                        <p:tgtEl>
                                          <p:spTgt spid="1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box(out)">
                                      <p:cBhvr>
                                        <p:cTn id="19" dur="500"/>
                                        <p:tgtEl>
                                          <p:spTgt spid="16">
                                            <p:txEl>
                                              <p:pRg st="0" end="0"/>
                                            </p:txEl>
                                          </p:spTgt>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out)">
                                      <p:cBhvr>
                                        <p:cTn id="23" dur="500"/>
                                        <p:tgtEl>
                                          <p:spTgt spid="13"/>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ox(out)">
                                      <p:cBhvr>
                                        <p:cTn id="27" dur="500"/>
                                        <p:tgtEl>
                                          <p:spTgt spid="17">
                                            <p:txEl>
                                              <p:pRg st="0" end="0"/>
                                            </p:txEl>
                                          </p:spTgt>
                                        </p:tgtEl>
                                      </p:cBhvr>
                                    </p:animEffect>
                                  </p:childTnLst>
                                </p:cTn>
                              </p:par>
                            </p:childTnLst>
                          </p:cTn>
                        </p:par>
                        <p:par>
                          <p:cTn id="28" fill="hold">
                            <p:stCondLst>
                              <p:cond delay="3000"/>
                            </p:stCondLst>
                            <p:childTnLst>
                              <p:par>
                                <p:cTn id="29" presetID="4" presetClass="entr" presetSubtype="3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out)">
                                      <p:cBhvr>
                                        <p:cTn id="31" dur="500"/>
                                        <p:tgtEl>
                                          <p:spTgt spid="18"/>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box(out)">
                                      <p:cBhvr>
                                        <p:cTn id="35" dur="500"/>
                                        <p:tgtEl>
                                          <p:spTgt spid="21">
                                            <p:txEl>
                                              <p:pRg st="0" end="0"/>
                                            </p:txEl>
                                          </p:spTgt>
                                        </p:tgtEl>
                                      </p:cBhvr>
                                    </p:animEffect>
                                  </p:childTnLst>
                                </p:cTn>
                              </p:par>
                            </p:childTnLst>
                          </p:cTn>
                        </p:par>
                        <p:par>
                          <p:cTn id="36" fill="hold">
                            <p:stCondLst>
                              <p:cond delay="4000"/>
                            </p:stCondLst>
                            <p:childTnLst>
                              <p:par>
                                <p:cTn id="37" presetID="4" presetClass="entr" presetSubtype="32"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ox(out)">
                                      <p:cBhvr>
                                        <p:cTn id="39" dur="500"/>
                                        <p:tgtEl>
                                          <p:spTgt spid="19"/>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box(out)">
                                      <p:cBhvr>
                                        <p:cTn id="43" dur="500"/>
                                        <p:tgtEl>
                                          <p:spTgt spid="22">
                                            <p:txEl>
                                              <p:pRg st="0" end="0"/>
                                            </p:txEl>
                                          </p:spTgt>
                                        </p:tgtEl>
                                      </p:cBhvr>
                                    </p:animEffect>
                                  </p:childTnLst>
                                </p:cTn>
                              </p:par>
                            </p:childTnLst>
                          </p:cTn>
                        </p:par>
                        <p:par>
                          <p:cTn id="44" fill="hold">
                            <p:stCondLst>
                              <p:cond delay="5000"/>
                            </p:stCondLst>
                            <p:childTnLst>
                              <p:par>
                                <p:cTn id="45" presetID="4" presetClass="entr" presetSubtype="32"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ox(out)">
                                      <p:cBhvr>
                                        <p:cTn id="47" dur="500"/>
                                        <p:tgtEl>
                                          <p:spTgt spid="20"/>
                                        </p:tgtEl>
                                      </p:cBhvr>
                                    </p:animEffect>
                                  </p:child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box(out)">
                                      <p:cBhvr>
                                        <p:cTn id="51"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advAuto="0"/>
      <p:bldP spid="16" grpId="0" build="p" autoUpdateAnimBg="0" advAuto="0"/>
      <p:bldP spid="17" grpId="0" build="p" autoUpdateAnimBg="0" advAuto="0"/>
      <p:bldP spid="21" grpId="0" build="p" autoUpdateAnimBg="0" advAuto="0"/>
      <p:bldP spid="22" grpId="0" build="p" autoUpdateAnimBg="0" advAuto="0"/>
      <p:bldP spid="23" grpId="0" build="p" autoUpdateAnimBg="0"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9 İçerik Yer Tutucusu"/>
          <p:cNvSpPr txBox="1">
            <a:spLocks/>
          </p:cNvSpPr>
          <p:nvPr/>
        </p:nvSpPr>
        <p:spPr>
          <a:xfrm>
            <a:off x="214282" y="1285860"/>
            <a:ext cx="8715436" cy="43577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6" name="Picture 2"/>
          <p:cNvPicPr>
            <a:picLocks noChangeArrowheads="1"/>
          </p:cNvPicPr>
          <p:nvPr/>
        </p:nvPicPr>
        <p:blipFill>
          <a:blip r:embed="rId4"/>
          <a:srcRect/>
          <a:stretch>
            <a:fillRect/>
          </a:stretch>
        </p:blipFill>
        <p:spPr bwMode="auto">
          <a:xfrm>
            <a:off x="1142976" y="1500174"/>
            <a:ext cx="1571636" cy="1643074"/>
          </a:xfrm>
          <a:prstGeom prst="rect">
            <a:avLst/>
          </a:prstGeom>
          <a:noFill/>
          <a:ln w="9525">
            <a:noFill/>
            <a:miter lim="800000"/>
            <a:headEnd/>
            <a:tailEnd/>
          </a:ln>
          <a:effectLst/>
        </p:spPr>
      </p:pic>
      <p:pic>
        <p:nvPicPr>
          <p:cNvPr id="10" name="Picture 3"/>
          <p:cNvPicPr>
            <a:picLocks noChangeArrowheads="1"/>
          </p:cNvPicPr>
          <p:nvPr/>
        </p:nvPicPr>
        <p:blipFill>
          <a:blip r:embed="rId5"/>
          <a:srcRect/>
          <a:stretch>
            <a:fillRect/>
          </a:stretch>
        </p:blipFill>
        <p:spPr bwMode="auto">
          <a:xfrm>
            <a:off x="3571868" y="1500174"/>
            <a:ext cx="1571636" cy="1643074"/>
          </a:xfrm>
          <a:prstGeom prst="rect">
            <a:avLst/>
          </a:prstGeom>
          <a:noFill/>
          <a:ln w="9525">
            <a:noFill/>
            <a:miter lim="800000"/>
            <a:headEnd/>
            <a:tailEnd/>
          </a:ln>
          <a:effectLst/>
        </p:spPr>
      </p:pic>
      <p:sp>
        <p:nvSpPr>
          <p:cNvPr id="11" name="Rectangle 5"/>
          <p:cNvSpPr>
            <a:spLocks noChangeArrowheads="1"/>
          </p:cNvSpPr>
          <p:nvPr/>
        </p:nvSpPr>
        <p:spPr bwMode="auto">
          <a:xfrm>
            <a:off x="1057263" y="3143248"/>
            <a:ext cx="1800225"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SAĞA - SOLA GİT</a:t>
            </a:r>
          </a:p>
        </p:txBody>
      </p:sp>
      <p:sp>
        <p:nvSpPr>
          <p:cNvPr id="13" name="Rectangle 6"/>
          <p:cNvSpPr>
            <a:spLocks noChangeArrowheads="1"/>
          </p:cNvSpPr>
          <p:nvPr/>
        </p:nvSpPr>
        <p:spPr bwMode="auto">
          <a:xfrm>
            <a:off x="3214678" y="3143248"/>
            <a:ext cx="230505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ŞAMANDRALARI TOPLA</a:t>
            </a:r>
          </a:p>
        </p:txBody>
      </p:sp>
      <p:pic>
        <p:nvPicPr>
          <p:cNvPr id="15" name="Picture 8"/>
          <p:cNvPicPr>
            <a:picLocks noChangeArrowheads="1"/>
          </p:cNvPicPr>
          <p:nvPr/>
        </p:nvPicPr>
        <p:blipFill>
          <a:blip r:embed="rId6"/>
          <a:srcRect/>
          <a:stretch>
            <a:fillRect/>
          </a:stretch>
        </p:blipFill>
        <p:spPr bwMode="auto">
          <a:xfrm>
            <a:off x="6357950" y="3651425"/>
            <a:ext cx="1571636" cy="1643074"/>
          </a:xfrm>
          <a:prstGeom prst="rect">
            <a:avLst/>
          </a:prstGeom>
          <a:noFill/>
          <a:ln w="9525">
            <a:noFill/>
            <a:miter lim="800000"/>
            <a:headEnd/>
            <a:tailEnd/>
          </a:ln>
          <a:effectLst/>
        </p:spPr>
      </p:pic>
      <p:pic>
        <p:nvPicPr>
          <p:cNvPr id="16" name="Picture 9"/>
          <p:cNvPicPr>
            <a:picLocks noChangeArrowheads="1"/>
          </p:cNvPicPr>
          <p:nvPr/>
        </p:nvPicPr>
        <p:blipFill>
          <a:blip r:embed="rId7"/>
          <a:srcRect/>
          <a:stretch>
            <a:fillRect/>
          </a:stretch>
        </p:blipFill>
        <p:spPr bwMode="auto">
          <a:xfrm>
            <a:off x="1142976" y="3651425"/>
            <a:ext cx="1571636" cy="1643074"/>
          </a:xfrm>
          <a:prstGeom prst="rect">
            <a:avLst/>
          </a:prstGeom>
          <a:noFill/>
          <a:ln w="9525">
            <a:noFill/>
            <a:miter lim="800000"/>
            <a:headEnd/>
            <a:tailEnd/>
          </a:ln>
          <a:effectLst/>
        </p:spPr>
      </p:pic>
      <p:pic>
        <p:nvPicPr>
          <p:cNvPr id="18" name="Picture 11"/>
          <p:cNvPicPr>
            <a:picLocks noChangeArrowheads="1"/>
          </p:cNvPicPr>
          <p:nvPr/>
        </p:nvPicPr>
        <p:blipFill>
          <a:blip r:embed="rId8"/>
          <a:srcRect/>
          <a:stretch>
            <a:fillRect/>
          </a:stretch>
        </p:blipFill>
        <p:spPr bwMode="auto">
          <a:xfrm>
            <a:off x="3571868" y="3651425"/>
            <a:ext cx="1571636" cy="1643074"/>
          </a:xfrm>
          <a:prstGeom prst="rect">
            <a:avLst/>
          </a:prstGeom>
          <a:noFill/>
          <a:ln w="9525">
            <a:noFill/>
            <a:miter lim="800000"/>
            <a:headEnd/>
            <a:tailEnd/>
          </a:ln>
          <a:effectLst/>
        </p:spPr>
      </p:pic>
      <p:pic>
        <p:nvPicPr>
          <p:cNvPr id="19" name="Picture 12"/>
          <p:cNvPicPr>
            <a:picLocks noChangeArrowheads="1"/>
          </p:cNvPicPr>
          <p:nvPr/>
        </p:nvPicPr>
        <p:blipFill>
          <a:blip r:embed="rId9"/>
          <a:srcRect/>
          <a:stretch>
            <a:fillRect/>
          </a:stretch>
        </p:blipFill>
        <p:spPr bwMode="auto">
          <a:xfrm>
            <a:off x="6357950" y="1500174"/>
            <a:ext cx="1500198" cy="1643074"/>
          </a:xfrm>
          <a:prstGeom prst="rect">
            <a:avLst/>
          </a:prstGeom>
          <a:noFill/>
          <a:ln w="9525">
            <a:noFill/>
            <a:miter lim="800000"/>
            <a:headEnd/>
            <a:tailEnd/>
          </a:ln>
          <a:effectLst/>
        </p:spPr>
      </p:pic>
      <p:sp>
        <p:nvSpPr>
          <p:cNvPr id="20" name="Rectangle 13"/>
          <p:cNvSpPr>
            <a:spLocks noChangeArrowheads="1"/>
          </p:cNvSpPr>
          <p:nvPr/>
        </p:nvSpPr>
        <p:spPr bwMode="auto">
          <a:xfrm>
            <a:off x="5981726" y="3143248"/>
            <a:ext cx="2233612"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ŞAMANDRALARI AYARLA</a:t>
            </a:r>
          </a:p>
        </p:txBody>
      </p:sp>
      <p:sp>
        <p:nvSpPr>
          <p:cNvPr id="22" name="Rectangle 15"/>
          <p:cNvSpPr>
            <a:spLocks noChangeArrowheads="1"/>
          </p:cNvSpPr>
          <p:nvPr/>
        </p:nvSpPr>
        <p:spPr bwMode="auto">
          <a:xfrm>
            <a:off x="973137" y="5294499"/>
            <a:ext cx="1800225"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YÜZÜCÜ GEREKLİ</a:t>
            </a:r>
          </a:p>
        </p:txBody>
      </p:sp>
      <p:sp>
        <p:nvSpPr>
          <p:cNvPr id="23" name="Rectangle 16"/>
          <p:cNvSpPr>
            <a:spLocks noChangeArrowheads="1"/>
          </p:cNvSpPr>
          <p:nvPr/>
        </p:nvSpPr>
        <p:spPr bwMode="auto">
          <a:xfrm>
            <a:off x="3357554" y="5294499"/>
            <a:ext cx="1944687"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YARDIM GEREKLİ</a:t>
            </a:r>
          </a:p>
        </p:txBody>
      </p:sp>
      <p:sp>
        <p:nvSpPr>
          <p:cNvPr id="24" name="Rectangle 17"/>
          <p:cNvSpPr>
            <a:spLocks noChangeArrowheads="1"/>
          </p:cNvSpPr>
          <p:nvPr/>
        </p:nvSpPr>
        <p:spPr bwMode="auto">
          <a:xfrm>
            <a:off x="6273824" y="5294499"/>
            <a:ext cx="1655762"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tr-TR" sz="1200" b="1" dirty="0">
                <a:latin typeface="Arial" pitchFamily="34" charset="0"/>
                <a:cs typeface="Arial" pitchFamily="34" charset="0"/>
              </a:rPr>
              <a:t>TEHLİKE YOK</a:t>
            </a:r>
          </a:p>
        </p:txBody>
      </p:sp>
      <p:sp>
        <p:nvSpPr>
          <p:cNvPr id="25" name="2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SAHİLDE BAYRAKLA HABERLEŞME TEKNİKLERİ</a:t>
            </a:r>
          </a:p>
        </p:txBody>
      </p:sp>
      <p:sp>
        <p:nvSpPr>
          <p:cNvPr id="2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3</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CAN. MALZEMELERİNİN KULLANIMI </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dissolve">
                                      <p:cBhvr>
                                        <p:cTn id="11" dur="500"/>
                                        <p:tgtEl>
                                          <p:spTgt spid="11">
                                            <p:txEl>
                                              <p:pRg st="0" end="0"/>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dissolve">
                                      <p:cBhvr>
                                        <p:cTn id="19" dur="500"/>
                                        <p:tgtEl>
                                          <p:spTgt spid="13">
                                            <p:txEl>
                                              <p:pRg st="0" end="0"/>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dissolve">
                                      <p:cBhvr>
                                        <p:cTn id="27" dur="500"/>
                                        <p:tgtEl>
                                          <p:spTgt spid="20">
                                            <p:txEl>
                                              <p:pRg st="0" end="0"/>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dissolve">
                                      <p:cBhvr>
                                        <p:cTn id="35" dur="500"/>
                                        <p:tgtEl>
                                          <p:spTgt spid="22">
                                            <p:txEl>
                                              <p:pRg st="0" end="0"/>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dissolve">
                                      <p:cBhvr>
                                        <p:cTn id="43" dur="500"/>
                                        <p:tgtEl>
                                          <p:spTgt spid="23">
                                            <p:txEl>
                                              <p:pRg st="0" end="0"/>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animEffect transition="in" filter="dissolve">
                                      <p:cBhvr>
                                        <p:cTn id="5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0"/>
      <p:bldP spid="13" grpId="0" build="p" autoUpdateAnimBg="0" advAuto="0"/>
      <p:bldP spid="20" grpId="0" build="p" autoUpdateAnimBg="0" advAuto="0"/>
      <p:bldP spid="22" grpId="0" build="p" autoUpdateAnimBg="0" advAuto="0"/>
      <p:bldP spid="23" grpId="0" build="p" autoUpdateAnimBg="0" advAuto="0"/>
      <p:bldP spid="24" grpId="0" build="p" autoUpdateAnimBg="0"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643050"/>
            <a:ext cx="8715436" cy="2714644"/>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sp>
        <p:nvSpPr>
          <p:cNvPr id="11" name="19 İçerik Yer Tutucusu"/>
          <p:cNvSpPr txBox="1">
            <a:spLocks/>
          </p:cNvSpPr>
          <p:nvPr/>
        </p:nvSpPr>
        <p:spPr>
          <a:xfrm>
            <a:off x="428596" y="1714488"/>
            <a:ext cx="7643866" cy="2143140"/>
          </a:xfrm>
          <a:prstGeom prst="rect">
            <a:avLst/>
          </a:prstGeom>
          <a:solidFill>
            <a:schemeClr val="bg1"/>
          </a:solidFill>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None/>
              <a:tabLst/>
              <a:defRPr/>
            </a:pP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Sudaki</a:t>
            </a:r>
            <a:r>
              <a:rPr kumimoji="0" lang="tr-TR" sz="2000" i="0" u="none" strike="noStrike" kern="1200" cap="none" spc="0" normalizeH="0" noProof="0" dirty="0">
                <a:ln>
                  <a:noFill/>
                </a:ln>
                <a:effectLst/>
                <a:uLnTx/>
                <a:uFillTx/>
                <a:latin typeface="Arial" pitchFamily="34" charset="0"/>
                <a:ea typeface="+mn-ea"/>
                <a:cs typeface="Arial" pitchFamily="34" charset="0"/>
              </a:rPr>
              <a:t> doğal tehlikeler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baseline="0" dirty="0">
                <a:latin typeface="Arial" pitchFamily="34" charset="0"/>
                <a:cs typeface="Arial" pitchFamily="34" charset="0"/>
              </a:rPr>
              <a:t>Su</a:t>
            </a:r>
            <a:r>
              <a:rPr lang="tr-TR" sz="2000" dirty="0">
                <a:latin typeface="Arial" pitchFamily="34" charset="0"/>
                <a:cs typeface="Arial" pitchFamily="34" charset="0"/>
              </a:rPr>
              <a:t> basıncı ve vücudumuza etkileri</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Kulak</a:t>
            </a:r>
            <a:r>
              <a:rPr kumimoji="0" lang="tr-TR" sz="2000" i="0" u="none" strike="noStrike" kern="1200" cap="none" spc="0" normalizeH="0" noProof="0" dirty="0">
                <a:ln>
                  <a:noFill/>
                </a:ln>
                <a:effectLst/>
                <a:uLnTx/>
                <a:uFillTx/>
                <a:latin typeface="Arial" pitchFamily="34" charset="0"/>
                <a:ea typeface="+mn-ea"/>
                <a:cs typeface="Arial" pitchFamily="34" charset="0"/>
              </a:rPr>
              <a:t> yapısı, kulak eşitleme teknikleri  ve sinüsler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baseline="0" dirty="0" err="1">
                <a:latin typeface="Arial" pitchFamily="34" charset="0"/>
                <a:cs typeface="Arial" pitchFamily="34" charset="0"/>
              </a:rPr>
              <a:t>Hiperventilasyon</a:t>
            </a:r>
            <a:endParaRPr lang="tr-TR" sz="2000" baseline="0" dirty="0">
              <a:latin typeface="Arial" pitchFamily="34" charset="0"/>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noProof="0" dirty="0">
                <a:ln>
                  <a:noFill/>
                </a:ln>
                <a:effectLst/>
                <a:uLnTx/>
                <a:uFillTx/>
                <a:latin typeface="Arial" pitchFamily="34" charset="0"/>
                <a:ea typeface="+mn-ea"/>
                <a:cs typeface="Arial" pitchFamily="34" charset="0"/>
              </a:rPr>
              <a:t>Güneş çarpması ve ısı şoku</a:t>
            </a: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3" name="1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KONU BAŞLIKLARI</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1026" name="Picture 2" descr="C:\Users\Metin\Desktop\TSSF SUNUM ÇALIŞMASI\DONELER GÜMÜŞ\maxresdefault.jpg"/>
          <p:cNvPicPr>
            <a:picLocks noChangeAspect="1" noChangeArrowheads="1"/>
          </p:cNvPicPr>
          <p:nvPr/>
        </p:nvPicPr>
        <p:blipFill>
          <a:blip r:embed="rId4" cstate="print"/>
          <a:srcRect/>
          <a:stretch>
            <a:fillRect/>
          </a:stretch>
        </p:blipFill>
        <p:spPr bwMode="auto">
          <a:xfrm>
            <a:off x="935074" y="1500174"/>
            <a:ext cx="2286016" cy="1214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Metin\Desktop\TSSF SUNUM ÇALIŞMASI\DONELER GÜMÜŞ\ceken-akinti-712x320.jpg"/>
          <p:cNvPicPr>
            <a:picLocks noChangeAspect="1" noChangeArrowheads="1"/>
          </p:cNvPicPr>
          <p:nvPr/>
        </p:nvPicPr>
        <p:blipFill>
          <a:blip r:embed="rId5" cstate="print"/>
          <a:srcRect/>
          <a:stretch>
            <a:fillRect/>
          </a:stretch>
        </p:blipFill>
        <p:spPr bwMode="auto">
          <a:xfrm>
            <a:off x="935074" y="2928934"/>
            <a:ext cx="2286016" cy="120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Users\Metin\Desktop\TSSF SUNUM ÇALIŞMASI\DONELER GÜMÜŞ\0x0-silivride-deniz-suyu-cekildi-1513872913349.jpg"/>
          <p:cNvPicPr>
            <a:picLocks noChangeAspect="1" noChangeArrowheads="1"/>
          </p:cNvPicPr>
          <p:nvPr/>
        </p:nvPicPr>
        <p:blipFill>
          <a:blip r:embed="rId6"/>
          <a:srcRect/>
          <a:stretch>
            <a:fillRect/>
          </a:stretch>
        </p:blipFill>
        <p:spPr bwMode="auto">
          <a:xfrm>
            <a:off x="935074" y="4346414"/>
            <a:ext cx="2286016" cy="120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11 Dikdörtgen"/>
          <p:cNvSpPr/>
          <p:nvPr/>
        </p:nvSpPr>
        <p:spPr>
          <a:xfrm>
            <a:off x="4221222" y="1946040"/>
            <a:ext cx="3643338"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marL="365760" lvl="0" indent="-256032" algn="ctr">
              <a:spcBef>
                <a:spcPts val="400"/>
              </a:spcBef>
              <a:buClr>
                <a:schemeClr val="accent1"/>
              </a:buClr>
              <a:buSzPct val="68000"/>
              <a:defRPr/>
            </a:pPr>
            <a:r>
              <a:rPr lang="en-US" sz="2000" b="1" dirty="0" err="1">
                <a:solidFill>
                  <a:srgbClr val="EE0000"/>
                </a:solidFill>
                <a:latin typeface="Arial" pitchFamily="34" charset="0"/>
                <a:cs typeface="Arial" pitchFamily="34" charset="0"/>
              </a:rPr>
              <a:t>Kıyıya</a:t>
            </a:r>
            <a:r>
              <a:rPr lang="en-US" sz="2000" b="1" dirty="0">
                <a:solidFill>
                  <a:srgbClr val="EE0000"/>
                </a:solidFill>
                <a:latin typeface="Arial" pitchFamily="34" charset="0"/>
                <a:cs typeface="Arial" pitchFamily="34" charset="0"/>
              </a:rPr>
              <a:t> </a:t>
            </a:r>
            <a:r>
              <a:rPr lang="en-US" sz="2000" b="1" dirty="0" err="1">
                <a:solidFill>
                  <a:srgbClr val="EE0000"/>
                </a:solidFill>
                <a:latin typeface="Arial" pitchFamily="34" charset="0"/>
                <a:cs typeface="Arial" pitchFamily="34" charset="0"/>
              </a:rPr>
              <a:t>vuran</a:t>
            </a:r>
            <a:r>
              <a:rPr lang="en-US" sz="2000" b="1" dirty="0">
                <a:solidFill>
                  <a:srgbClr val="EE0000"/>
                </a:solidFill>
                <a:latin typeface="Arial" pitchFamily="34" charset="0"/>
                <a:cs typeface="Arial" pitchFamily="34" charset="0"/>
              </a:rPr>
              <a:t> </a:t>
            </a:r>
            <a:r>
              <a:rPr lang="en-US" sz="2000" b="1" dirty="0" err="1">
                <a:solidFill>
                  <a:srgbClr val="EE0000"/>
                </a:solidFill>
                <a:latin typeface="Arial" pitchFamily="34" charset="0"/>
                <a:cs typeface="Arial" pitchFamily="34" charset="0"/>
              </a:rPr>
              <a:t>dalgalar</a:t>
            </a:r>
            <a:endParaRPr lang="tr-TR" sz="2000" b="1" dirty="0">
              <a:solidFill>
                <a:srgbClr val="EE0000"/>
              </a:solidFill>
              <a:latin typeface="Arial" pitchFamily="34" charset="0"/>
              <a:cs typeface="Arial" pitchFamily="34" charset="0"/>
            </a:endParaRPr>
          </a:p>
        </p:txBody>
      </p:sp>
      <p:sp>
        <p:nvSpPr>
          <p:cNvPr id="13" name="12 Dikdörtgen"/>
          <p:cNvSpPr/>
          <p:nvPr/>
        </p:nvSpPr>
        <p:spPr>
          <a:xfrm>
            <a:off x="4259671" y="4775042"/>
            <a:ext cx="3878306"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none">
            <a:spAutoFit/>
          </a:bodyPr>
          <a:lstStyle/>
          <a:p>
            <a:pPr marL="365760" lvl="0" indent="-256032" algn="ctr">
              <a:spcBef>
                <a:spcPts val="400"/>
              </a:spcBef>
              <a:buClr>
                <a:schemeClr val="accent1"/>
              </a:buClr>
              <a:buSzPct val="68000"/>
              <a:defRPr/>
            </a:pPr>
            <a:r>
              <a:rPr lang="en-US" sz="2000" b="1" dirty="0">
                <a:solidFill>
                  <a:srgbClr val="EE0000"/>
                </a:solidFill>
                <a:latin typeface="Arial" pitchFamily="34" charset="0"/>
                <a:cs typeface="Arial" pitchFamily="34" charset="0"/>
              </a:rPr>
              <a:t>Gel</a:t>
            </a:r>
            <a:r>
              <a:rPr lang="tr-TR" sz="2000" b="1" dirty="0">
                <a:solidFill>
                  <a:srgbClr val="EE0000"/>
                </a:solidFill>
                <a:latin typeface="Arial" pitchFamily="34" charset="0"/>
                <a:cs typeface="Arial" pitchFamily="34" charset="0"/>
              </a:rPr>
              <a:t>-</a:t>
            </a:r>
            <a:r>
              <a:rPr lang="en-US" sz="2000" b="1" dirty="0" err="1">
                <a:solidFill>
                  <a:srgbClr val="EE0000"/>
                </a:solidFill>
                <a:latin typeface="Arial" pitchFamily="34" charset="0"/>
                <a:cs typeface="Arial" pitchFamily="34" charset="0"/>
              </a:rPr>
              <a:t>git</a:t>
            </a:r>
            <a:r>
              <a:rPr lang="tr-TR" sz="2000" b="1" dirty="0">
                <a:solidFill>
                  <a:srgbClr val="EE0000"/>
                </a:solidFill>
                <a:latin typeface="Arial" pitchFamily="34" charset="0"/>
                <a:cs typeface="Arial" pitchFamily="34" charset="0"/>
              </a:rPr>
              <a:t> (</a:t>
            </a:r>
            <a:r>
              <a:rPr lang="tr-TR" sz="2000" b="1" dirty="0" err="1">
                <a:solidFill>
                  <a:srgbClr val="EE0000"/>
                </a:solidFill>
                <a:latin typeface="Arial" pitchFamily="34" charset="0"/>
                <a:cs typeface="Arial" pitchFamily="34" charset="0"/>
              </a:rPr>
              <a:t>Med</a:t>
            </a:r>
            <a:r>
              <a:rPr lang="tr-TR" sz="2000" b="1" dirty="0">
                <a:solidFill>
                  <a:srgbClr val="EE0000"/>
                </a:solidFill>
                <a:latin typeface="Arial" pitchFamily="34" charset="0"/>
                <a:cs typeface="Arial" pitchFamily="34" charset="0"/>
              </a:rPr>
              <a:t>-cezir)</a:t>
            </a:r>
            <a:r>
              <a:rPr lang="en-US" sz="2000" b="1" dirty="0">
                <a:solidFill>
                  <a:srgbClr val="EE0000"/>
                </a:solidFill>
                <a:latin typeface="Arial" pitchFamily="34" charset="0"/>
                <a:cs typeface="Arial" pitchFamily="34" charset="0"/>
              </a:rPr>
              <a:t> </a:t>
            </a:r>
            <a:r>
              <a:rPr lang="en-US" sz="2000" b="1" dirty="0" err="1">
                <a:solidFill>
                  <a:srgbClr val="EE0000"/>
                </a:solidFill>
                <a:latin typeface="Arial" pitchFamily="34" charset="0"/>
                <a:cs typeface="Arial" pitchFamily="34" charset="0"/>
              </a:rPr>
              <a:t>hareketleri</a:t>
            </a:r>
            <a:endParaRPr lang="tr-TR" sz="2000" b="1" dirty="0">
              <a:solidFill>
                <a:srgbClr val="EE0000"/>
              </a:solidFill>
              <a:latin typeface="Arial" pitchFamily="34" charset="0"/>
              <a:cs typeface="Arial" pitchFamily="34" charset="0"/>
            </a:endParaRPr>
          </a:p>
        </p:txBody>
      </p:sp>
      <p:sp>
        <p:nvSpPr>
          <p:cNvPr id="14" name="13 Dikdörtgen"/>
          <p:cNvSpPr/>
          <p:nvPr/>
        </p:nvSpPr>
        <p:spPr>
          <a:xfrm>
            <a:off x="4264137" y="3243204"/>
            <a:ext cx="3600423" cy="40011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pPr marL="365760" lvl="0" indent="-256032" algn="ctr">
              <a:spcBef>
                <a:spcPts val="400"/>
              </a:spcBef>
              <a:buClr>
                <a:schemeClr val="accent1"/>
              </a:buClr>
              <a:buSzPct val="68000"/>
              <a:defRPr/>
            </a:pPr>
            <a:r>
              <a:rPr lang="en-US" sz="2000" b="1" dirty="0" err="1">
                <a:solidFill>
                  <a:srgbClr val="EE0000"/>
                </a:solidFill>
                <a:latin typeface="Arial" pitchFamily="34" charset="0"/>
                <a:cs typeface="Arial" pitchFamily="34" charset="0"/>
              </a:rPr>
              <a:t>Akıntılar</a:t>
            </a:r>
            <a:endParaRPr lang="tr-TR" sz="2000" b="1" dirty="0">
              <a:solidFill>
                <a:srgbClr val="EE0000"/>
              </a:solidFill>
              <a:latin typeface="Arial" pitchFamily="34" charset="0"/>
              <a:cs typeface="Arial" pitchFamily="34" charset="0"/>
            </a:endParaRPr>
          </a:p>
        </p:txBody>
      </p:sp>
      <p:sp>
        <p:nvSpPr>
          <p:cNvPr id="15" name="14 Sağ Ok"/>
          <p:cNvSpPr/>
          <p:nvPr/>
        </p:nvSpPr>
        <p:spPr>
          <a:xfrm>
            <a:off x="3428992" y="2071678"/>
            <a:ext cx="571504" cy="203034"/>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8" name="17 Sağ Ok"/>
          <p:cNvSpPr/>
          <p:nvPr/>
        </p:nvSpPr>
        <p:spPr>
          <a:xfrm>
            <a:off x="3428992" y="3346282"/>
            <a:ext cx="571504" cy="203034"/>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18 Sağ Ok"/>
          <p:cNvSpPr/>
          <p:nvPr/>
        </p:nvSpPr>
        <p:spPr>
          <a:xfrm>
            <a:off x="3435404" y="4917918"/>
            <a:ext cx="571504" cy="203034"/>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1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SUDAKİ DOĞAL TEHLİKELER</a:t>
            </a:r>
          </a:p>
        </p:txBody>
      </p:sp>
      <p:sp>
        <p:nvSpPr>
          <p:cNvPr id="21"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tin\Desktop\TSSF SUNUM ÇALIŞMASI\DONELER GÜMÜŞ\basınçççççç.jpg"/>
          <p:cNvPicPr>
            <a:picLocks noChangeAspect="1" noChangeArrowheads="1"/>
          </p:cNvPicPr>
          <p:nvPr/>
        </p:nvPicPr>
        <p:blipFill>
          <a:blip r:embed="rId3" cstate="print"/>
          <a:srcRect/>
          <a:stretch>
            <a:fillRect/>
          </a:stretch>
        </p:blipFill>
        <p:spPr bwMode="auto">
          <a:xfrm>
            <a:off x="-32" y="1214422"/>
            <a:ext cx="9144000" cy="4500594"/>
          </a:xfrm>
          <a:prstGeom prst="rect">
            <a:avLst/>
          </a:prstGeom>
          <a:noFill/>
        </p:spPr>
      </p:pic>
      <p:pic>
        <p:nvPicPr>
          <p:cNvPr id="8" name="Picture 5" descr="C:\Users\Metin\Desktop\TSSF SUNUM ÇALIŞMASI\LOGO TSSF.png"/>
          <p:cNvPicPr>
            <a:picLocks noChangeAspect="1" noChangeArrowheads="1"/>
          </p:cNvPicPr>
          <p:nvPr/>
        </p:nvPicPr>
        <p:blipFill>
          <a:blip r:embed="rId4"/>
          <a:srcRect/>
          <a:stretch>
            <a:fillRect/>
          </a:stretch>
        </p:blipFill>
        <p:spPr bwMode="auto">
          <a:xfrm>
            <a:off x="8059161" y="5786454"/>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8" name="17 Metin kutusu"/>
          <p:cNvSpPr txBox="1"/>
          <p:nvPr/>
        </p:nvSpPr>
        <p:spPr>
          <a:xfrm>
            <a:off x="2071670" y="1191268"/>
            <a:ext cx="4714908" cy="584775"/>
          </a:xfrm>
          <a:prstGeom prst="rect">
            <a:avLst/>
          </a:prstGeom>
          <a:noFill/>
        </p:spPr>
        <p:txBody>
          <a:bodyPr wrap="square" rtlCol="0">
            <a:spAutoFit/>
          </a:bodyPr>
          <a:lstStyle/>
          <a:p>
            <a:r>
              <a:rPr lang="tr-TR" sz="3200" b="1" dirty="0">
                <a:ln w="18000">
                  <a:solidFill>
                    <a:schemeClr val="tx1"/>
                  </a:solidFill>
                  <a:prstDash val="solid"/>
                  <a:miter lim="800000"/>
                </a:ln>
                <a:solidFill>
                  <a:schemeClr val="bg1"/>
                </a:solidFill>
                <a:latin typeface="Arial Black" pitchFamily="34" charset="0"/>
                <a:cs typeface="Arial" pitchFamily="34" charset="0"/>
              </a:rPr>
              <a:t>Hava Basıncı: 1 Bar </a:t>
            </a:r>
          </a:p>
        </p:txBody>
      </p:sp>
      <p:sp>
        <p:nvSpPr>
          <p:cNvPr id="20" name="19 Aşağı Ok"/>
          <p:cNvSpPr/>
          <p:nvPr/>
        </p:nvSpPr>
        <p:spPr>
          <a:xfrm>
            <a:off x="2857488" y="1714488"/>
            <a:ext cx="142876" cy="21431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chemeClr val="bg1"/>
                </a:solidFill>
              </a:ln>
              <a:solidFill>
                <a:schemeClr val="bg1"/>
              </a:solidFill>
            </a:endParaRPr>
          </a:p>
        </p:txBody>
      </p:sp>
      <p:sp>
        <p:nvSpPr>
          <p:cNvPr id="21" name="20 Aşağı Ok"/>
          <p:cNvSpPr/>
          <p:nvPr/>
        </p:nvSpPr>
        <p:spPr>
          <a:xfrm>
            <a:off x="3643306" y="1714488"/>
            <a:ext cx="142876" cy="21431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22" name="21 Aşağı Ok"/>
          <p:cNvSpPr/>
          <p:nvPr/>
        </p:nvSpPr>
        <p:spPr>
          <a:xfrm>
            <a:off x="4429124" y="1714488"/>
            <a:ext cx="142876" cy="21431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23" name="22 Aşağı Ok"/>
          <p:cNvSpPr/>
          <p:nvPr/>
        </p:nvSpPr>
        <p:spPr>
          <a:xfrm>
            <a:off x="5214942" y="1714488"/>
            <a:ext cx="142876" cy="21431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24" name="23 Metin kutusu"/>
          <p:cNvSpPr txBox="1"/>
          <p:nvPr/>
        </p:nvSpPr>
        <p:spPr>
          <a:xfrm>
            <a:off x="-32" y="1786488"/>
            <a:ext cx="7072362" cy="3785652"/>
          </a:xfrm>
          <a:prstGeom prst="rect">
            <a:avLst/>
          </a:prstGeom>
          <a:noFill/>
        </p:spPr>
        <p:txBody>
          <a:bodyPr wrap="square" rtlCol="0">
            <a:spAutoFit/>
          </a:bodyPr>
          <a:lstStyle/>
          <a:p>
            <a:r>
              <a:rPr lang="tr-TR" sz="2400" b="1" dirty="0">
                <a:solidFill>
                  <a:schemeClr val="bg1"/>
                </a:solidFill>
                <a:latin typeface="Arial" pitchFamily="34" charset="0"/>
                <a:cs typeface="Arial" pitchFamily="34" charset="0"/>
              </a:rPr>
              <a:t>  0  m</a:t>
            </a:r>
          </a:p>
          <a:p>
            <a:endParaRPr lang="tr-TR" sz="2400" b="1" dirty="0">
              <a:solidFill>
                <a:schemeClr val="bg1"/>
              </a:solidFill>
              <a:latin typeface="Arial" pitchFamily="34" charset="0"/>
              <a:cs typeface="Arial" pitchFamily="34" charset="0"/>
            </a:endParaRPr>
          </a:p>
          <a:p>
            <a:r>
              <a:rPr lang="tr-TR" sz="2400" b="1" u="sng" dirty="0">
                <a:solidFill>
                  <a:schemeClr val="bg1"/>
                </a:solidFill>
                <a:latin typeface="Arial" pitchFamily="34" charset="0"/>
                <a:cs typeface="Arial" pitchFamily="34" charset="0"/>
              </a:rPr>
              <a:t>Derinlik     S. Basıncı   H. Basıncı     T. Basınç  </a:t>
            </a:r>
            <a:endParaRPr lang="tr-TR" sz="2400" b="1" dirty="0">
              <a:solidFill>
                <a:schemeClr val="bg1"/>
              </a:solidFill>
              <a:latin typeface="Arial" pitchFamily="34" charset="0"/>
              <a:cs typeface="Arial" pitchFamily="34" charset="0"/>
            </a:endParaRPr>
          </a:p>
          <a:p>
            <a:r>
              <a:rPr lang="tr-TR" sz="2400" b="1" dirty="0">
                <a:solidFill>
                  <a:schemeClr val="bg1"/>
                </a:solidFill>
                <a:latin typeface="Arial" pitchFamily="34" charset="0"/>
                <a:cs typeface="Arial" pitchFamily="34" charset="0"/>
              </a:rPr>
              <a:t>-10 m             1 Bar     +    1 Bar      =    2 Bar</a:t>
            </a:r>
          </a:p>
          <a:p>
            <a:endParaRPr lang="tr-TR" sz="2400" b="1" dirty="0">
              <a:solidFill>
                <a:schemeClr val="bg1"/>
              </a:solidFill>
              <a:latin typeface="Arial" pitchFamily="34" charset="0"/>
              <a:cs typeface="Arial" pitchFamily="34" charset="0"/>
            </a:endParaRPr>
          </a:p>
          <a:p>
            <a:endParaRPr lang="tr-TR" sz="2400" b="1" dirty="0">
              <a:solidFill>
                <a:schemeClr val="bg1"/>
              </a:solidFill>
              <a:latin typeface="Arial" pitchFamily="34" charset="0"/>
              <a:cs typeface="Arial" pitchFamily="34" charset="0"/>
            </a:endParaRPr>
          </a:p>
          <a:p>
            <a:r>
              <a:rPr lang="tr-TR" sz="2400" b="1" dirty="0">
                <a:solidFill>
                  <a:schemeClr val="bg1"/>
                </a:solidFill>
                <a:latin typeface="Arial" pitchFamily="34" charset="0"/>
                <a:cs typeface="Arial" pitchFamily="34" charset="0"/>
              </a:rPr>
              <a:t>-20 m             2 Bar     +    1 Bar      =    3 Bar</a:t>
            </a:r>
          </a:p>
          <a:p>
            <a:endParaRPr lang="tr-TR" sz="2400" b="1" dirty="0">
              <a:solidFill>
                <a:schemeClr val="bg1"/>
              </a:solidFill>
              <a:latin typeface="Arial" pitchFamily="34" charset="0"/>
              <a:cs typeface="Arial" pitchFamily="34" charset="0"/>
            </a:endParaRPr>
          </a:p>
          <a:p>
            <a:endParaRPr lang="tr-TR" sz="2400" b="1" dirty="0">
              <a:solidFill>
                <a:schemeClr val="bg1"/>
              </a:solidFill>
              <a:latin typeface="Arial" pitchFamily="34" charset="0"/>
              <a:cs typeface="Arial" pitchFamily="34" charset="0"/>
            </a:endParaRPr>
          </a:p>
          <a:p>
            <a:r>
              <a:rPr lang="tr-TR" sz="2400" b="1" dirty="0">
                <a:solidFill>
                  <a:schemeClr val="bg1"/>
                </a:solidFill>
                <a:latin typeface="Arial" pitchFamily="34" charset="0"/>
                <a:cs typeface="Arial" pitchFamily="34" charset="0"/>
              </a:rPr>
              <a:t>-30 m             3 Bar     +    1 Bar      =    4 Bar</a:t>
            </a:r>
          </a:p>
        </p:txBody>
      </p:sp>
      <p:sp>
        <p:nvSpPr>
          <p:cNvPr id="25" name="24 Sağ Ok"/>
          <p:cNvSpPr/>
          <p:nvPr/>
        </p:nvSpPr>
        <p:spPr>
          <a:xfrm>
            <a:off x="1285852" y="3071810"/>
            <a:ext cx="285752" cy="714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28" name="27 Sağ Ok"/>
          <p:cNvSpPr/>
          <p:nvPr/>
        </p:nvSpPr>
        <p:spPr>
          <a:xfrm rot="5400000">
            <a:off x="250001" y="3679033"/>
            <a:ext cx="285752" cy="714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30" name="29 Metin kutusu"/>
          <p:cNvSpPr txBox="1"/>
          <p:nvPr/>
        </p:nvSpPr>
        <p:spPr>
          <a:xfrm>
            <a:off x="3643306" y="5715016"/>
            <a:ext cx="4214842" cy="923330"/>
          </a:xfrm>
          <a:prstGeom prst="rect">
            <a:avLst/>
          </a:prstGeom>
          <a:noFill/>
        </p:spPr>
        <p:txBody>
          <a:bodyPr wrap="square" rtlCol="0">
            <a:spAutoFit/>
          </a:bodyPr>
          <a:lstStyle/>
          <a:p>
            <a:r>
              <a:rPr lang="tr-TR" b="1" dirty="0">
                <a:latin typeface="Arial" pitchFamily="34" charset="0"/>
                <a:cs typeface="Arial" pitchFamily="34" charset="0"/>
              </a:rPr>
              <a:t>S. Basınç:  Su/Hidrostatik Basınç</a:t>
            </a:r>
          </a:p>
          <a:p>
            <a:r>
              <a:rPr lang="tr-TR" b="1" dirty="0">
                <a:latin typeface="Arial" pitchFamily="34" charset="0"/>
                <a:cs typeface="Arial" pitchFamily="34" charset="0"/>
              </a:rPr>
              <a:t>H. Basınç:  Hava/Atmosfer Basıncı</a:t>
            </a:r>
          </a:p>
          <a:p>
            <a:r>
              <a:rPr lang="tr-TR" b="1" dirty="0">
                <a:latin typeface="Arial" pitchFamily="34" charset="0"/>
                <a:cs typeface="Arial" pitchFamily="34" charset="0"/>
              </a:rPr>
              <a:t>T. Basınç:  Toplam/Ortam Basıncı</a:t>
            </a:r>
          </a:p>
        </p:txBody>
      </p:sp>
      <p:sp>
        <p:nvSpPr>
          <p:cNvPr id="31" name="30 Sağ Ok"/>
          <p:cNvSpPr/>
          <p:nvPr/>
        </p:nvSpPr>
        <p:spPr>
          <a:xfrm rot="5400000">
            <a:off x="250001" y="4750603"/>
            <a:ext cx="285752" cy="714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32" name="31 Sağ Ok"/>
          <p:cNvSpPr/>
          <p:nvPr/>
        </p:nvSpPr>
        <p:spPr>
          <a:xfrm>
            <a:off x="1285852" y="4214818"/>
            <a:ext cx="285752" cy="714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33" name="32 Sağ Ok"/>
          <p:cNvSpPr/>
          <p:nvPr/>
        </p:nvSpPr>
        <p:spPr>
          <a:xfrm>
            <a:off x="1285852" y="5286388"/>
            <a:ext cx="285752" cy="7143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34" name="33 Sağ Ok"/>
          <p:cNvSpPr/>
          <p:nvPr/>
        </p:nvSpPr>
        <p:spPr>
          <a:xfrm rot="20409304">
            <a:off x="1008266" y="1735591"/>
            <a:ext cx="919478" cy="6004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n>
                <a:solidFill>
                  <a:schemeClr val="bg1"/>
                </a:solidFill>
              </a:ln>
              <a:solidFill>
                <a:schemeClr val="bg1"/>
              </a:solidFill>
            </a:endParaRPr>
          </a:p>
        </p:txBody>
      </p:sp>
      <p:sp>
        <p:nvSpPr>
          <p:cNvPr id="26" name="25 Metin kutusu"/>
          <p:cNvSpPr txBox="1"/>
          <p:nvPr/>
        </p:nvSpPr>
        <p:spPr>
          <a:xfrm>
            <a:off x="8001024" y="1978215"/>
            <a:ext cx="642942"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6 LT</a:t>
            </a:r>
          </a:p>
        </p:txBody>
      </p:sp>
      <p:sp>
        <p:nvSpPr>
          <p:cNvPr id="27" name="26 Metin kutusu"/>
          <p:cNvSpPr txBox="1"/>
          <p:nvPr/>
        </p:nvSpPr>
        <p:spPr>
          <a:xfrm>
            <a:off x="7715272" y="1500174"/>
            <a:ext cx="1285852" cy="400110"/>
          </a:xfrm>
          <a:prstGeom prst="rect">
            <a:avLst/>
          </a:prstGeom>
          <a:noFill/>
        </p:spPr>
        <p:txBody>
          <a:bodyPr wrap="square" rtlCol="0">
            <a:spAutoFit/>
          </a:bodyPr>
          <a:lstStyle/>
          <a:p>
            <a:r>
              <a:rPr lang="tr-TR" sz="2000" b="1" u="sng" dirty="0">
                <a:solidFill>
                  <a:schemeClr val="bg1"/>
                </a:solidFill>
                <a:latin typeface="Arial Black" pitchFamily="34" charset="0"/>
                <a:cs typeface="Arial" pitchFamily="34" charset="0"/>
              </a:rPr>
              <a:t>HACİM</a:t>
            </a:r>
          </a:p>
        </p:txBody>
      </p:sp>
      <p:sp>
        <p:nvSpPr>
          <p:cNvPr id="29" name="28 Metin kutusu"/>
          <p:cNvSpPr txBox="1"/>
          <p:nvPr/>
        </p:nvSpPr>
        <p:spPr>
          <a:xfrm>
            <a:off x="8429652" y="2928934"/>
            <a:ext cx="642942"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3 LT</a:t>
            </a:r>
          </a:p>
        </p:txBody>
      </p:sp>
      <p:sp>
        <p:nvSpPr>
          <p:cNvPr id="35" name="34 Metin kutusu"/>
          <p:cNvSpPr txBox="1"/>
          <p:nvPr/>
        </p:nvSpPr>
        <p:spPr>
          <a:xfrm>
            <a:off x="7143768" y="3000372"/>
            <a:ext cx="642942"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3 LT</a:t>
            </a:r>
          </a:p>
        </p:txBody>
      </p:sp>
      <p:sp>
        <p:nvSpPr>
          <p:cNvPr id="36" name="35 Metin kutusu"/>
          <p:cNvSpPr txBox="1"/>
          <p:nvPr/>
        </p:nvSpPr>
        <p:spPr>
          <a:xfrm>
            <a:off x="8358214" y="4071942"/>
            <a:ext cx="642942"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2 LT</a:t>
            </a:r>
          </a:p>
        </p:txBody>
      </p:sp>
      <p:sp>
        <p:nvSpPr>
          <p:cNvPr id="37" name="36 Metin kutusu"/>
          <p:cNvSpPr txBox="1"/>
          <p:nvPr/>
        </p:nvSpPr>
        <p:spPr>
          <a:xfrm>
            <a:off x="7500958" y="5214950"/>
            <a:ext cx="785818"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1.5 LT</a:t>
            </a:r>
          </a:p>
        </p:txBody>
      </p:sp>
      <p:sp>
        <p:nvSpPr>
          <p:cNvPr id="38" name="37 Metin kutusu"/>
          <p:cNvSpPr txBox="1"/>
          <p:nvPr/>
        </p:nvSpPr>
        <p:spPr>
          <a:xfrm>
            <a:off x="7143768" y="4049917"/>
            <a:ext cx="642942" cy="307777"/>
          </a:xfrm>
          <a:prstGeom prst="rect">
            <a:avLst/>
          </a:prstGeom>
          <a:noFill/>
        </p:spPr>
        <p:txBody>
          <a:bodyPr wrap="square" rtlCol="0">
            <a:spAutoFit/>
          </a:bodyPr>
          <a:lstStyle/>
          <a:p>
            <a:r>
              <a:rPr lang="tr-TR" sz="1400" b="1" dirty="0">
                <a:solidFill>
                  <a:schemeClr val="bg1"/>
                </a:solidFill>
                <a:latin typeface="Arial Black" pitchFamily="34" charset="0"/>
                <a:cs typeface="Arial" pitchFamily="34" charset="0"/>
              </a:rPr>
              <a:t>2 LT</a:t>
            </a:r>
          </a:p>
        </p:txBody>
      </p:sp>
      <p:sp>
        <p:nvSpPr>
          <p:cNvPr id="41" name="4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SU BASINCI VE VÜCUDUMUZA ETKİLER</a:t>
            </a:r>
          </a:p>
        </p:txBody>
      </p:sp>
      <p:sp>
        <p:nvSpPr>
          <p:cNvPr id="42"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Metin kutusu"/>
          <p:cNvSpPr txBox="1"/>
          <p:nvPr/>
        </p:nvSpPr>
        <p:spPr>
          <a:xfrm>
            <a:off x="714348" y="5131370"/>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err="1">
                <a:latin typeface="Arial" pitchFamily="34" charset="0"/>
                <a:cs typeface="Arial" pitchFamily="34" charset="0"/>
              </a:rPr>
              <a:t>Barotravmalar</a:t>
            </a:r>
            <a:r>
              <a:rPr lang="tr-TR" b="1" dirty="0">
                <a:latin typeface="Arial" pitchFamily="34" charset="0"/>
                <a:cs typeface="Arial" pitchFamily="34" charset="0"/>
              </a:rPr>
              <a:t> 1 metre derinlikten itibaren meydana gelebilir</a:t>
            </a:r>
          </a:p>
        </p:txBody>
      </p:sp>
      <p:sp>
        <p:nvSpPr>
          <p:cNvPr id="34" name="33 Metin kutusu"/>
          <p:cNvSpPr txBox="1"/>
          <p:nvPr/>
        </p:nvSpPr>
        <p:spPr>
          <a:xfrm>
            <a:off x="714348" y="4357694"/>
            <a:ext cx="8072494"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err="1">
                <a:latin typeface="Arial" pitchFamily="34" charset="0"/>
                <a:cs typeface="Arial" pitchFamily="34" charset="0"/>
              </a:rPr>
              <a:t>Barotavma</a:t>
            </a:r>
            <a:r>
              <a:rPr lang="tr-TR" b="1" dirty="0">
                <a:latin typeface="Arial" pitchFamily="34" charset="0"/>
                <a:cs typeface="Arial" pitchFamily="34" charset="0"/>
              </a:rPr>
              <a:t>: Hava dolu bir vücut boşluğunda basınç değişiminden dolayı oluşan zarardır</a:t>
            </a:r>
          </a:p>
        </p:txBody>
      </p:sp>
      <p:sp>
        <p:nvSpPr>
          <p:cNvPr id="26" name="25 Metin kutusu"/>
          <p:cNvSpPr txBox="1"/>
          <p:nvPr/>
        </p:nvSpPr>
        <p:spPr>
          <a:xfrm>
            <a:off x="714348" y="3845486"/>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Hava boşlukları eşitlenemezse </a:t>
            </a:r>
            <a:r>
              <a:rPr lang="tr-TR" b="1" dirty="0" err="1">
                <a:latin typeface="Arial" pitchFamily="34" charset="0"/>
                <a:cs typeface="Arial" pitchFamily="34" charset="0"/>
              </a:rPr>
              <a:t>barotravma</a:t>
            </a:r>
            <a:r>
              <a:rPr lang="tr-TR" b="1" dirty="0">
                <a:latin typeface="Arial" pitchFamily="34" charset="0"/>
                <a:cs typeface="Arial" pitchFamily="34" charset="0"/>
              </a:rPr>
              <a:t> oluşabilir</a:t>
            </a:r>
          </a:p>
        </p:txBody>
      </p:sp>
      <p:sp>
        <p:nvSpPr>
          <p:cNvPr id="25" name="24 Metin kutusu"/>
          <p:cNvSpPr txBox="1"/>
          <p:nvPr/>
        </p:nvSpPr>
        <p:spPr>
          <a:xfrm>
            <a:off x="714348" y="1885882"/>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Basınç artınca vücut hava boşluklarımızın hacmi küçülür</a:t>
            </a:r>
          </a:p>
        </p:txBody>
      </p:sp>
      <p:sp>
        <p:nvSpPr>
          <p:cNvPr id="28" name="27 Metin kutusu"/>
          <p:cNvSpPr txBox="1"/>
          <p:nvPr/>
        </p:nvSpPr>
        <p:spPr>
          <a:xfrm>
            <a:off x="714348" y="2357430"/>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Basınçtan en çok orta kulak ve sinüslerdeki hava boşlukları etkilenir</a:t>
            </a:r>
          </a:p>
        </p:txBody>
      </p:sp>
      <p:sp>
        <p:nvSpPr>
          <p:cNvPr id="29" name="28 Metin kutusu"/>
          <p:cNvSpPr txBox="1"/>
          <p:nvPr/>
        </p:nvSpPr>
        <p:spPr>
          <a:xfrm>
            <a:off x="714348" y="2845354"/>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Basınçtan etkilenen hava boşlukları dış basınca eşitlenmelidir</a:t>
            </a:r>
          </a:p>
        </p:txBody>
      </p:sp>
      <p:sp>
        <p:nvSpPr>
          <p:cNvPr id="30" name="29 Metin kutusu"/>
          <p:cNvSpPr txBox="1"/>
          <p:nvPr/>
        </p:nvSpPr>
        <p:spPr>
          <a:xfrm>
            <a:off x="714348" y="3345420"/>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Nezle ve grip gibi rahatsızlıklarda eşitleme yapmak zor olabilir</a:t>
            </a: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9" name="18 Metin kutusu"/>
          <p:cNvSpPr txBox="1"/>
          <p:nvPr/>
        </p:nvSpPr>
        <p:spPr>
          <a:xfrm>
            <a:off x="714348" y="1416594"/>
            <a:ext cx="8072494"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b="1" dirty="0">
                <a:latin typeface="Arial" pitchFamily="34" charset="0"/>
                <a:cs typeface="Arial" pitchFamily="34" charset="0"/>
              </a:rPr>
              <a:t>Derinlik arttıkça basınç artar</a:t>
            </a:r>
          </a:p>
        </p:txBody>
      </p:sp>
      <p:sp>
        <p:nvSpPr>
          <p:cNvPr id="22" name="2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SU BASINCI VE VÜCUDUMUZA ETKİLER</a:t>
            </a:r>
          </a:p>
        </p:txBody>
      </p:sp>
      <p:sp>
        <p:nvSpPr>
          <p:cNvPr id="2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24" name="23 Sağ Ok"/>
          <p:cNvSpPr/>
          <p:nvPr/>
        </p:nvSpPr>
        <p:spPr>
          <a:xfrm>
            <a:off x="285720" y="1428736"/>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27" name="26 Sağ Ok"/>
          <p:cNvSpPr/>
          <p:nvPr/>
        </p:nvSpPr>
        <p:spPr>
          <a:xfrm>
            <a:off x="285720" y="192880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1" name="30 Sağ Ok"/>
          <p:cNvSpPr/>
          <p:nvPr/>
        </p:nvSpPr>
        <p:spPr>
          <a:xfrm>
            <a:off x="285720" y="2428868"/>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2" name="31 Sağ Ok"/>
          <p:cNvSpPr/>
          <p:nvPr/>
        </p:nvSpPr>
        <p:spPr>
          <a:xfrm>
            <a:off x="285720" y="2928934"/>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3" name="32 Sağ Ok"/>
          <p:cNvSpPr/>
          <p:nvPr/>
        </p:nvSpPr>
        <p:spPr>
          <a:xfrm>
            <a:off x="285720" y="342900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5" name="34 Sağ Ok"/>
          <p:cNvSpPr/>
          <p:nvPr/>
        </p:nvSpPr>
        <p:spPr>
          <a:xfrm>
            <a:off x="285720" y="3929066"/>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6" name="35 Sağ Ok"/>
          <p:cNvSpPr/>
          <p:nvPr/>
        </p:nvSpPr>
        <p:spPr>
          <a:xfrm>
            <a:off x="285720" y="4500570"/>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
        <p:nvSpPr>
          <p:cNvPr id="38" name="37 Sağ Ok"/>
          <p:cNvSpPr/>
          <p:nvPr/>
        </p:nvSpPr>
        <p:spPr>
          <a:xfrm>
            <a:off x="285720" y="5143512"/>
            <a:ext cx="285752" cy="285752"/>
          </a:xfrm>
          <a:prstGeom prst="rightArrow">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rgbClr val="CD1D25"/>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1026" name="Picture 2" descr="C:\Users\Metin\Desktop\TSSF SUNUM ÇALIŞMASI\DONELER GÜMÜŞ\Kulak-ve-İşitme-Duyusu-Kulağın-Yapısı-Kısımları-Görevleri.jpg"/>
          <p:cNvPicPr>
            <a:picLocks noChangeAspect="1" noChangeArrowheads="1"/>
          </p:cNvPicPr>
          <p:nvPr/>
        </p:nvPicPr>
        <p:blipFill>
          <a:blip r:embed="rId3"/>
          <a:srcRect/>
          <a:stretch>
            <a:fillRect/>
          </a:stretch>
        </p:blipFill>
        <p:spPr bwMode="auto">
          <a:xfrm>
            <a:off x="928662" y="1428737"/>
            <a:ext cx="6929486" cy="4106362"/>
          </a:xfrm>
          <a:prstGeom prst="rect">
            <a:avLst/>
          </a:prstGeom>
          <a:noFill/>
        </p:spPr>
      </p:pic>
      <p:pic>
        <p:nvPicPr>
          <p:cNvPr id="8"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KULAK YAPISI, KULAK EŞİTLEME TEKNİĞİ VE SİNÜSLER</a:t>
            </a:r>
          </a:p>
        </p:txBody>
      </p:sp>
      <p:sp>
        <p:nvSpPr>
          <p:cNvPr id="11"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2050" name="Picture 2" descr="C:\Users\Metin\Desktop\TSSF SUNUM ÇALIŞMASI\DONELER GÜMÜŞ\sdsdsdsd.png"/>
          <p:cNvPicPr>
            <a:picLocks noChangeAspect="1" noChangeArrowheads="1"/>
          </p:cNvPicPr>
          <p:nvPr/>
        </p:nvPicPr>
        <p:blipFill>
          <a:blip r:embed="rId3"/>
          <a:srcRect/>
          <a:stretch>
            <a:fillRect/>
          </a:stretch>
        </p:blipFill>
        <p:spPr bwMode="auto">
          <a:xfrm>
            <a:off x="928662" y="1643050"/>
            <a:ext cx="7072362" cy="3866828"/>
          </a:xfrm>
          <a:prstGeom prst="rect">
            <a:avLst/>
          </a:prstGeom>
          <a:noFill/>
        </p:spPr>
      </p:pic>
      <p:pic>
        <p:nvPicPr>
          <p:cNvPr id="8" name="Picture 5" descr="C:\Users\Metin\Desktop\TSSF SUNUM ÇALIŞMASI\LOGO TSSF.png"/>
          <p:cNvPicPr>
            <a:picLocks noChangeAspect="1" noChangeArrowheads="1"/>
          </p:cNvPicPr>
          <p:nvPr/>
        </p:nvPicPr>
        <p:blipFill>
          <a:blip r:embed="rId4"/>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KULAK YAPISI, KULAK EŞİTLEME TEKNİĞİ VE SİNÜSLER</a:t>
            </a:r>
          </a:p>
        </p:txBody>
      </p:sp>
      <p:sp>
        <p:nvSpPr>
          <p:cNvPr id="11"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9 İçerik Yer Tutucusu"/>
          <p:cNvSpPr txBox="1">
            <a:spLocks/>
          </p:cNvSpPr>
          <p:nvPr/>
        </p:nvSpPr>
        <p:spPr>
          <a:xfrm>
            <a:off x="214282" y="1500174"/>
            <a:ext cx="8715436" cy="407196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TÜRKİYE’DE ACİL YARDIM ÇAĞRISI İÇİN KULLANILAN </a:t>
            </a:r>
          </a:p>
          <a:p>
            <a:pPr marL="365760" indent="-256032" algn="ctr">
              <a:spcBef>
                <a:spcPts val="400"/>
              </a:spcBef>
              <a:buClr>
                <a:schemeClr val="accent1"/>
              </a:buClr>
              <a:buSzPct val="68000"/>
              <a:defRPr/>
            </a:pPr>
            <a:r>
              <a:rPr lang="tr-TR" sz="2000" b="1" dirty="0">
                <a:solidFill>
                  <a:srgbClr val="CD1D25"/>
                </a:solidFill>
                <a:latin typeface="Arial" pitchFamily="34" charset="0"/>
                <a:cs typeface="Arial" pitchFamily="34" charset="0"/>
              </a:rPr>
              <a:t>TELEFON NUMARASI 112’ DİR.</a:t>
            </a: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lvl="0" indent="-256032">
              <a:spcBef>
                <a:spcPts val="400"/>
              </a:spcBef>
              <a:buClr>
                <a:schemeClr val="accent1"/>
              </a:buClr>
              <a:buSzPct val="68000"/>
              <a:defRPr/>
            </a:pPr>
            <a:endParaRPr lang="tr-TR" sz="2000" b="1"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000" dirty="0">
              <a:latin typeface="Arial" pitchFamily="34" charset="0"/>
              <a:cs typeface="Arial" pitchFamily="34" charset="0"/>
            </a:endParaRPr>
          </a:p>
          <a:p>
            <a:pPr marL="365760" indent="-256032">
              <a:spcBef>
                <a:spcPts val="400"/>
              </a:spcBef>
              <a:buClr>
                <a:schemeClr val="accent1"/>
              </a:buClr>
              <a:buSzPct val="68000"/>
              <a:defRPr/>
            </a:pPr>
            <a:endParaRPr lang="tr-TR" sz="2000" dirty="0">
              <a:latin typeface="Arial" pitchFamily="34" charset="0"/>
              <a:cs typeface="Arial" pitchFamily="34" charset="0"/>
            </a:endParaRPr>
          </a:p>
          <a:p>
            <a:pPr marL="365760" indent="-256032">
              <a:spcBef>
                <a:spcPts val="400"/>
              </a:spcBef>
              <a:buClr>
                <a:schemeClr val="accent1"/>
              </a:buClr>
              <a:buSzPct val="68000"/>
              <a:buFont typeface="Wingdings 3"/>
              <a:buChar char=""/>
              <a:defRPr/>
            </a:pPr>
            <a:endParaRPr lang="tr-TR" sz="2800" dirty="0">
              <a:latin typeface="Arial" pitchFamily="34" charset="0"/>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tr-TR" sz="2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3096"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026" name="Picture 2" descr="C:\Users\Metin\Desktop\TSSF SUNUM ÇALIŞMASI\DONELER\ilk yardım\1423473094--tye.jpg"/>
          <p:cNvPicPr>
            <a:picLocks noChangeAspect="1" noChangeArrowheads="1"/>
          </p:cNvPicPr>
          <p:nvPr/>
        </p:nvPicPr>
        <p:blipFill>
          <a:blip r:embed="rId3"/>
          <a:srcRect/>
          <a:stretch>
            <a:fillRect/>
          </a:stretch>
        </p:blipFill>
        <p:spPr bwMode="auto">
          <a:xfrm>
            <a:off x="1000100" y="2643182"/>
            <a:ext cx="4377547" cy="2640006"/>
          </a:xfrm>
          <a:prstGeom prst="rect">
            <a:avLst/>
          </a:prstGeom>
          <a:noFill/>
        </p:spPr>
      </p:pic>
      <p:pic>
        <p:nvPicPr>
          <p:cNvPr id="2051" name="Picture 3" descr="C:\Users\Metin\Desktop\TSSF SUNUM ÇALIŞMASI\DONELER\ilk yardım\112-300x400.jpg"/>
          <p:cNvPicPr>
            <a:picLocks noChangeAspect="1" noChangeArrowheads="1"/>
          </p:cNvPicPr>
          <p:nvPr/>
        </p:nvPicPr>
        <p:blipFill>
          <a:blip r:embed="rId4"/>
          <a:srcRect/>
          <a:stretch>
            <a:fillRect/>
          </a:stretch>
        </p:blipFill>
        <p:spPr bwMode="auto">
          <a:xfrm>
            <a:off x="6643702" y="2428868"/>
            <a:ext cx="1643074" cy="1928826"/>
          </a:xfrm>
          <a:prstGeom prst="rect">
            <a:avLst/>
          </a:prstGeom>
          <a:noFill/>
        </p:spPr>
      </p:pic>
      <p:pic>
        <p:nvPicPr>
          <p:cNvPr id="13" name="Picture 5" descr="C:\Users\Metin\Desktop\TSSF SUNUM ÇALIŞMASI\LOGO TSSF.png"/>
          <p:cNvPicPr>
            <a:picLocks noChangeAspect="1" noChangeArrowheads="1"/>
          </p:cNvPicPr>
          <p:nvPr/>
        </p:nvPicPr>
        <p:blipFill>
          <a:blip r:embed="rId5"/>
          <a:srcRect/>
          <a:stretch>
            <a:fillRect/>
          </a:stretch>
        </p:blipFill>
        <p:spPr bwMode="auto">
          <a:xfrm>
            <a:off x="8059161" y="5773153"/>
            <a:ext cx="1013433" cy="1013433"/>
          </a:xfrm>
          <a:prstGeom prst="rect">
            <a:avLst/>
          </a:prstGeom>
          <a:noFill/>
        </p:spPr>
      </p:pic>
      <p:sp>
        <p:nvSpPr>
          <p:cNvPr id="14" name="13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71502" y="714356"/>
            <a:ext cx="907253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ea typeface="Verdana" pitchFamily="34" charset="0"/>
                <a:cs typeface="Arial" pitchFamily="34" charset="0"/>
              </a:rPr>
              <a:t>ACİL ÇAĞRI MERKEZİ (112) ARAMA</a:t>
            </a:r>
          </a:p>
        </p:txBody>
      </p:sp>
      <p:sp>
        <p:nvSpPr>
          <p:cNvPr id="15" name="1 Başlık"/>
          <p:cNvSpPr txBox="1">
            <a:spLocks/>
          </p:cNvSpPr>
          <p:nvPr/>
        </p:nvSpPr>
        <p:spPr>
          <a:xfrm>
            <a:off x="-32" y="0"/>
            <a:ext cx="9144000" cy="642918"/>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1</a:t>
            </a: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TEMEL</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YAŞAM DESTEĞİ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3074" name="Picture 2" descr="C:\Users\Metin\Desktop\TSSF SUNUM ÇALIŞMASI\DONELER GÜMÜŞ\hjkjkjlkjşl.png"/>
          <p:cNvPicPr>
            <a:picLocks noChangeAspect="1" noChangeArrowheads="1"/>
          </p:cNvPicPr>
          <p:nvPr/>
        </p:nvPicPr>
        <p:blipFill>
          <a:blip r:embed="rId4"/>
          <a:srcRect/>
          <a:stretch>
            <a:fillRect/>
          </a:stretch>
        </p:blipFill>
        <p:spPr bwMode="auto">
          <a:xfrm>
            <a:off x="404203" y="1428736"/>
            <a:ext cx="2310409" cy="4179123"/>
          </a:xfrm>
          <a:prstGeom prst="rect">
            <a:avLst/>
          </a:prstGeom>
          <a:noFill/>
        </p:spPr>
      </p:pic>
      <p:sp>
        <p:nvSpPr>
          <p:cNvPr id="10" name="9 Dikdörtgen"/>
          <p:cNvSpPr/>
          <p:nvPr/>
        </p:nvSpPr>
        <p:spPr>
          <a:xfrm>
            <a:off x="3143240" y="1571612"/>
            <a:ext cx="3786214" cy="523220"/>
          </a:xfrm>
          <a:prstGeom prst="rect">
            <a:avLst/>
          </a:prstGeom>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800" b="1" dirty="0" err="1">
                <a:solidFill>
                  <a:srgbClr val="EE0000"/>
                </a:solidFill>
                <a:latin typeface="Arial" pitchFamily="34" charset="0"/>
                <a:cs typeface="Arial" pitchFamily="34" charset="0"/>
              </a:rPr>
              <a:t>Valsalva</a:t>
            </a:r>
            <a:r>
              <a:rPr lang="tr-TR" sz="2800" b="1" dirty="0">
                <a:solidFill>
                  <a:srgbClr val="EE0000"/>
                </a:solidFill>
                <a:latin typeface="Arial" pitchFamily="34" charset="0"/>
                <a:cs typeface="Arial" pitchFamily="34" charset="0"/>
              </a:rPr>
              <a:t> manevrası</a:t>
            </a:r>
          </a:p>
        </p:txBody>
      </p:sp>
      <p:sp>
        <p:nvSpPr>
          <p:cNvPr id="11" name="10 Dikdörtgen"/>
          <p:cNvSpPr/>
          <p:nvPr/>
        </p:nvSpPr>
        <p:spPr>
          <a:xfrm>
            <a:off x="2428860" y="4214818"/>
            <a:ext cx="5715040" cy="1015663"/>
          </a:xfrm>
          <a:prstGeom prst="rect">
            <a:avLst/>
          </a:prstGeom>
        </p:spPr>
        <p:txBody>
          <a:bodyPr wrap="square">
            <a:spAutoFit/>
          </a:bodyPr>
          <a:lstStyle/>
          <a:p>
            <a:pPr algn="ctr"/>
            <a:r>
              <a:rPr lang="tr-TR" sz="2000" b="1" dirty="0">
                <a:latin typeface="Arial" pitchFamily="34" charset="0"/>
                <a:cs typeface="Arial" pitchFamily="34" charset="0"/>
              </a:rPr>
              <a:t>Yutkunma, çiğneme ve alt çene hareketleriyle de (öne, arkaya, sağa ve sola) rahatlama/eşitleme sağlanabilir</a:t>
            </a:r>
          </a:p>
        </p:txBody>
      </p:sp>
      <p:sp>
        <p:nvSpPr>
          <p:cNvPr id="12" name="11 Dikdörtgen"/>
          <p:cNvSpPr/>
          <p:nvPr/>
        </p:nvSpPr>
        <p:spPr>
          <a:xfrm>
            <a:off x="2500298" y="2500306"/>
            <a:ext cx="5715040" cy="707886"/>
          </a:xfrm>
          <a:prstGeom prst="rect">
            <a:avLst/>
          </a:prstGeom>
        </p:spPr>
        <p:txBody>
          <a:bodyPr wrap="square">
            <a:spAutoFit/>
          </a:bodyPr>
          <a:lstStyle/>
          <a:p>
            <a:pPr algn="ctr"/>
            <a:r>
              <a:rPr lang="en-US" sz="2000" b="1" dirty="0" err="1">
                <a:latin typeface="Arial" pitchFamily="34" charset="0"/>
                <a:cs typeface="Arial" pitchFamily="34" charset="0"/>
              </a:rPr>
              <a:t>Ağzınız</a:t>
            </a:r>
            <a:r>
              <a:rPr lang="en-US" sz="2000" b="1" dirty="0">
                <a:latin typeface="Arial" pitchFamily="34" charset="0"/>
                <a:cs typeface="Arial" pitchFamily="34" charset="0"/>
              </a:rPr>
              <a:t> </a:t>
            </a:r>
            <a:r>
              <a:rPr lang="en-US" sz="2000" b="1" dirty="0" err="1">
                <a:latin typeface="Arial" pitchFamily="34" charset="0"/>
                <a:cs typeface="Arial" pitchFamily="34" charset="0"/>
              </a:rPr>
              <a:t>kapalı</a:t>
            </a:r>
            <a:r>
              <a:rPr lang="en-US" sz="2000" b="1" dirty="0">
                <a:latin typeface="Arial" pitchFamily="34" charset="0"/>
                <a:cs typeface="Arial" pitchFamily="34" charset="0"/>
              </a:rPr>
              <a:t> </a:t>
            </a:r>
            <a:r>
              <a:rPr lang="en-US" sz="2000" b="1" dirty="0" err="1">
                <a:latin typeface="Arial" pitchFamily="34" charset="0"/>
                <a:cs typeface="Arial" pitchFamily="34" charset="0"/>
              </a:rPr>
              <a:t>halde</a:t>
            </a:r>
            <a:r>
              <a:rPr lang="tr-TR" sz="2000" b="1" dirty="0">
                <a:latin typeface="Arial" pitchFamily="34" charset="0"/>
                <a:cs typeface="Arial" pitchFamily="34" charset="0"/>
              </a:rPr>
              <a:t> iken</a:t>
            </a:r>
            <a:r>
              <a:rPr lang="en-US" sz="2000" b="1" dirty="0">
                <a:latin typeface="Arial" pitchFamily="34" charset="0"/>
                <a:cs typeface="Arial" pitchFamily="34" charset="0"/>
              </a:rPr>
              <a:t>, </a:t>
            </a:r>
            <a:r>
              <a:rPr lang="en-US" sz="2000" b="1" dirty="0" err="1">
                <a:latin typeface="Arial" pitchFamily="34" charset="0"/>
                <a:cs typeface="Arial" pitchFamily="34" charset="0"/>
              </a:rPr>
              <a:t>burnunuzu</a:t>
            </a:r>
            <a:r>
              <a:rPr lang="en-US" sz="2000" b="1" dirty="0">
                <a:latin typeface="Arial" pitchFamily="34" charset="0"/>
                <a:cs typeface="Arial" pitchFamily="34" charset="0"/>
              </a:rPr>
              <a:t> </a:t>
            </a:r>
            <a:r>
              <a:rPr lang="en-US" sz="2000" b="1" dirty="0" err="1">
                <a:latin typeface="Arial" pitchFamily="34" charset="0"/>
                <a:cs typeface="Arial" pitchFamily="34" charset="0"/>
              </a:rPr>
              <a:t>tutun</a:t>
            </a:r>
            <a:r>
              <a:rPr lang="tr-TR" sz="2000" b="1" dirty="0">
                <a:latin typeface="Arial" pitchFamily="34" charset="0"/>
                <a:cs typeface="Arial" pitchFamily="34" charset="0"/>
              </a:rPr>
              <a:t>/kapatın</a:t>
            </a:r>
            <a:r>
              <a:rPr lang="en-US" sz="2000" b="1" dirty="0">
                <a:latin typeface="Arial" pitchFamily="34" charset="0"/>
                <a:cs typeface="Arial" pitchFamily="34" charset="0"/>
              </a:rPr>
              <a:t> </a:t>
            </a:r>
            <a:r>
              <a:rPr lang="en-US" sz="2000" b="1" dirty="0" err="1">
                <a:latin typeface="Arial" pitchFamily="34" charset="0"/>
                <a:cs typeface="Arial" pitchFamily="34" charset="0"/>
              </a:rPr>
              <a:t>ve</a:t>
            </a:r>
            <a:r>
              <a:rPr lang="en-US" sz="2000" b="1" dirty="0">
                <a:latin typeface="Arial" pitchFamily="34" charset="0"/>
                <a:cs typeface="Arial" pitchFamily="34" charset="0"/>
              </a:rPr>
              <a:t> </a:t>
            </a:r>
            <a:r>
              <a:rPr lang="tr-TR" sz="2000" b="1" dirty="0">
                <a:latin typeface="Arial" pitchFamily="34" charset="0"/>
                <a:cs typeface="Arial" pitchFamily="34" charset="0"/>
              </a:rPr>
              <a:t>burnunuzdan </a:t>
            </a:r>
            <a:r>
              <a:rPr lang="en-US" sz="2000" b="1" dirty="0" err="1">
                <a:latin typeface="Arial" pitchFamily="34" charset="0"/>
                <a:cs typeface="Arial" pitchFamily="34" charset="0"/>
              </a:rPr>
              <a:t>soluk</a:t>
            </a:r>
            <a:r>
              <a:rPr lang="en-US" sz="2000" b="1" dirty="0">
                <a:latin typeface="Arial" pitchFamily="34" charset="0"/>
                <a:cs typeface="Arial" pitchFamily="34" charset="0"/>
              </a:rPr>
              <a:t> </a:t>
            </a:r>
            <a:r>
              <a:rPr lang="tr-TR" sz="2000" b="1" dirty="0">
                <a:latin typeface="Arial" pitchFamily="34" charset="0"/>
                <a:cs typeface="Arial" pitchFamily="34" charset="0"/>
              </a:rPr>
              <a:t>verin</a:t>
            </a:r>
          </a:p>
        </p:txBody>
      </p:sp>
      <p:sp>
        <p:nvSpPr>
          <p:cNvPr id="13" name="12 Aşağı Ok"/>
          <p:cNvSpPr/>
          <p:nvPr/>
        </p:nvSpPr>
        <p:spPr>
          <a:xfrm>
            <a:off x="5072066" y="2143116"/>
            <a:ext cx="142876" cy="357190"/>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Dikdörtgen"/>
          <p:cNvSpPr/>
          <p:nvPr/>
        </p:nvSpPr>
        <p:spPr>
          <a:xfrm>
            <a:off x="3786182" y="3286124"/>
            <a:ext cx="2571768" cy="523220"/>
          </a:xfrm>
          <a:prstGeom prst="rect">
            <a:avLst/>
          </a:prstGeom>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800" b="1" dirty="0">
                <a:solidFill>
                  <a:srgbClr val="EE0000"/>
                </a:solidFill>
                <a:latin typeface="Arial" pitchFamily="34" charset="0"/>
                <a:cs typeface="Arial" pitchFamily="34" charset="0"/>
              </a:rPr>
              <a:t>Veya</a:t>
            </a:r>
          </a:p>
        </p:txBody>
      </p:sp>
      <p:sp>
        <p:nvSpPr>
          <p:cNvPr id="15" name="14 Aşağı Ok"/>
          <p:cNvSpPr/>
          <p:nvPr/>
        </p:nvSpPr>
        <p:spPr>
          <a:xfrm>
            <a:off x="5072066" y="3857628"/>
            <a:ext cx="142876" cy="357190"/>
          </a:xfrm>
          <a:prstGeom prst="down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Metin kutusu"/>
          <p:cNvSpPr txBox="1"/>
          <p:nvPr/>
        </p:nvSpPr>
        <p:spPr>
          <a:xfrm>
            <a:off x="2786050" y="5286388"/>
            <a:ext cx="4857784"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b="1" dirty="0">
                <a:solidFill>
                  <a:srgbClr val="EE0000"/>
                </a:solidFill>
                <a:latin typeface="Arial" pitchFamily="34" charset="0"/>
                <a:cs typeface="Arial" pitchFamily="34" charset="0"/>
              </a:rPr>
              <a:t>NEZLE VE BENZERİ DURUMLARDA EŞİTLEME YAPMAK ZORDUR</a:t>
            </a:r>
          </a:p>
        </p:txBody>
      </p:sp>
      <p:pic>
        <p:nvPicPr>
          <p:cNvPr id="3075" name="Picture 3" descr="C:\Users\Metin\Desktop\TSSF SUNUM ÇALIŞMASI\DONELER GÜMÜŞ\580070-3-4-c1dfa.jpg"/>
          <p:cNvPicPr>
            <a:picLocks noChangeAspect="1" noChangeArrowheads="1"/>
          </p:cNvPicPr>
          <p:nvPr/>
        </p:nvPicPr>
        <p:blipFill>
          <a:blip r:embed="rId5"/>
          <a:srcRect/>
          <a:stretch>
            <a:fillRect/>
          </a:stretch>
        </p:blipFill>
        <p:spPr bwMode="auto">
          <a:xfrm>
            <a:off x="7103401" y="1429891"/>
            <a:ext cx="1683441" cy="1213291"/>
          </a:xfrm>
          <a:prstGeom prst="rect">
            <a:avLst/>
          </a:prstGeom>
          <a:noFill/>
        </p:spPr>
      </p:pic>
      <p:sp>
        <p:nvSpPr>
          <p:cNvPr id="20" name="1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KULAK YAPISI, KULAK EŞİTLEME TEKNİĞİ VE SİNÜSLER</a:t>
            </a:r>
          </a:p>
        </p:txBody>
      </p:sp>
      <p:sp>
        <p:nvSpPr>
          <p:cNvPr id="21"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7" name="16 Sağ Ok"/>
          <p:cNvSpPr/>
          <p:nvPr/>
        </p:nvSpPr>
        <p:spPr>
          <a:xfrm rot="19494662">
            <a:off x="2654361" y="1809855"/>
            <a:ext cx="382316" cy="159796"/>
          </a:xfrm>
          <a:prstGeom prst="righ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5" name="14 Dikdörtgen"/>
          <p:cNvSpPr/>
          <p:nvPr/>
        </p:nvSpPr>
        <p:spPr>
          <a:xfrm>
            <a:off x="642910" y="1500174"/>
            <a:ext cx="7715304" cy="1015663"/>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000" b="1" dirty="0">
                <a:solidFill>
                  <a:srgbClr val="EE0000"/>
                </a:solidFill>
                <a:latin typeface="Arial" pitchFamily="34" charset="0"/>
                <a:cs typeface="Arial" pitchFamily="34" charset="0"/>
              </a:rPr>
              <a:t>Kafatasında yer alan boşluklara sinüs adı verilir. Yanaklarda, alın bölgesinde, her iki gözün arasında ve geniz bölgesinde olmak üzere toplam 15 adet sinüs boşluğu vardır.</a:t>
            </a:r>
          </a:p>
        </p:txBody>
      </p:sp>
      <p:pic>
        <p:nvPicPr>
          <p:cNvPr id="4098" name="Picture 2" descr="C:\Users\Metin\Desktop\TSSF SUNUM ÇALIŞMASI\DONELER GÜMÜŞ\FGHHGH.png"/>
          <p:cNvPicPr>
            <a:picLocks noChangeAspect="1" noChangeArrowheads="1"/>
          </p:cNvPicPr>
          <p:nvPr/>
        </p:nvPicPr>
        <p:blipFill>
          <a:blip r:embed="rId4"/>
          <a:srcRect/>
          <a:stretch>
            <a:fillRect/>
          </a:stretch>
        </p:blipFill>
        <p:spPr bwMode="auto">
          <a:xfrm>
            <a:off x="2643174" y="2714620"/>
            <a:ext cx="4004938" cy="3509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KULAK YAPISI, KULAK EŞİTLEME TEKNİĞİ VE SİNÜSLER</a:t>
            </a:r>
          </a:p>
        </p:txBody>
      </p:sp>
      <p:sp>
        <p:nvSpPr>
          <p:cNvPr id="12"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500034" y="1442853"/>
            <a:ext cx="8215370" cy="1107996"/>
          </a:xfrm>
          <a:prstGeom prst="rect">
            <a:avLst/>
          </a:prstGeom>
        </p:spPr>
        <p:txBody>
          <a:bodyPr wrap="square">
            <a:spAutoFit/>
          </a:bodyPr>
          <a:lstStyle/>
          <a:p>
            <a:pPr algn="ctr"/>
            <a:r>
              <a:rPr lang="tr-TR" sz="2200" b="1" dirty="0" err="1">
                <a:solidFill>
                  <a:srgbClr val="EE0000"/>
                </a:solidFill>
                <a:latin typeface="Arial" pitchFamily="34" charset="0"/>
                <a:cs typeface="Arial" pitchFamily="34" charset="0"/>
              </a:rPr>
              <a:t>H</a:t>
            </a:r>
            <a:r>
              <a:rPr lang="en-US" sz="2200" b="1" dirty="0" err="1">
                <a:solidFill>
                  <a:srgbClr val="EE0000"/>
                </a:solidFill>
                <a:latin typeface="Arial" pitchFamily="34" charset="0"/>
                <a:cs typeface="Arial" pitchFamily="34" charset="0"/>
              </a:rPr>
              <a:t>iperventilasyon</a:t>
            </a:r>
            <a:r>
              <a:rPr lang="en-US" sz="2200" b="1" dirty="0">
                <a:solidFill>
                  <a:srgbClr val="EE0000"/>
                </a:solidFill>
                <a:latin typeface="Arial" pitchFamily="34" charset="0"/>
                <a:cs typeface="Arial" pitchFamily="34" charset="0"/>
              </a:rPr>
              <a:t> yap</a:t>
            </a:r>
            <a:r>
              <a:rPr lang="tr-TR" sz="2200" b="1" dirty="0" err="1">
                <a:solidFill>
                  <a:srgbClr val="EE0000"/>
                </a:solidFill>
                <a:latin typeface="Arial" pitchFamily="34" charset="0"/>
                <a:cs typeface="Arial" pitchFamily="34" charset="0"/>
              </a:rPr>
              <a:t>ılması</a:t>
            </a:r>
            <a:r>
              <a:rPr lang="tr-TR"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daha</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fazla</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daha</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derin</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ve</a:t>
            </a:r>
            <a:endParaRPr lang="tr-TR" sz="2200" b="1" dirty="0">
              <a:solidFill>
                <a:srgbClr val="EE0000"/>
              </a:solidFill>
              <a:latin typeface="Arial" pitchFamily="34" charset="0"/>
              <a:cs typeface="Arial" pitchFamily="34" charset="0"/>
            </a:endParaRPr>
          </a:p>
          <a:p>
            <a:pPr algn="ct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daha</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hızlı</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soluk</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alıp</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ver</a:t>
            </a:r>
            <a:r>
              <a:rPr lang="tr-TR" sz="2200" b="1" dirty="0">
                <a:solidFill>
                  <a:srgbClr val="EE0000"/>
                </a:solidFill>
                <a:latin typeface="Arial" pitchFamily="34" charset="0"/>
                <a:cs typeface="Arial" pitchFamily="34" charset="0"/>
              </a:rPr>
              <a:t>il</a:t>
            </a:r>
            <a:r>
              <a:rPr lang="en-US" sz="2200" b="1" dirty="0" err="1">
                <a:solidFill>
                  <a:srgbClr val="EE0000"/>
                </a:solidFill>
                <a:latin typeface="Arial" pitchFamily="34" charset="0"/>
                <a:cs typeface="Arial" pitchFamily="34" charset="0"/>
              </a:rPr>
              <a:t>mesi</a:t>
            </a:r>
            <a:r>
              <a:rPr lang="tr-TR" sz="2200" b="1" dirty="0">
                <a:solidFill>
                  <a:srgbClr val="EE0000"/>
                </a:solidFill>
                <a:latin typeface="Arial" pitchFamily="34" charset="0"/>
                <a:cs typeface="Arial" pitchFamily="34" charset="0"/>
              </a:rPr>
              <a:t>)</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halinde</a:t>
            </a:r>
            <a:r>
              <a:rPr lang="en-US" sz="2200" b="1" dirty="0">
                <a:solidFill>
                  <a:srgbClr val="EE0000"/>
                </a:solidFill>
                <a:latin typeface="Arial" pitchFamily="34" charset="0"/>
                <a:cs typeface="Arial" pitchFamily="34" charset="0"/>
              </a:rPr>
              <a:t>,</a:t>
            </a:r>
            <a:endParaRPr lang="tr-TR" sz="2200" b="1" dirty="0">
              <a:solidFill>
                <a:srgbClr val="EE0000"/>
              </a:solidFill>
              <a:latin typeface="Arial" pitchFamily="34" charset="0"/>
              <a:cs typeface="Arial" pitchFamily="34" charset="0"/>
            </a:endParaRPr>
          </a:p>
          <a:p>
            <a:pPr algn="ct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apne</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süresi</a:t>
            </a:r>
            <a:r>
              <a:rPr lang="en-US" sz="2200" b="1" dirty="0">
                <a:solidFill>
                  <a:srgbClr val="EE0000"/>
                </a:solidFill>
                <a:latin typeface="Arial" pitchFamily="34" charset="0"/>
                <a:cs typeface="Arial" pitchFamily="34" charset="0"/>
              </a:rPr>
              <a:t> %40 </a:t>
            </a:r>
            <a:r>
              <a:rPr lang="en-US" sz="2200" b="1" dirty="0" err="1">
                <a:solidFill>
                  <a:srgbClr val="EE0000"/>
                </a:solidFill>
                <a:latin typeface="Arial" pitchFamily="34" charset="0"/>
                <a:cs typeface="Arial" pitchFamily="34" charset="0"/>
              </a:rPr>
              <a:t>kadar</a:t>
            </a:r>
            <a:r>
              <a:rPr lang="en-US" sz="2200" b="1" dirty="0">
                <a:solidFill>
                  <a:srgbClr val="EE0000"/>
                </a:solidFill>
                <a:latin typeface="Arial" pitchFamily="34" charset="0"/>
                <a:cs typeface="Arial" pitchFamily="34" charset="0"/>
              </a:rPr>
              <a:t> </a:t>
            </a:r>
            <a:r>
              <a:rPr lang="en-US" sz="2200" b="1" dirty="0" err="1">
                <a:solidFill>
                  <a:srgbClr val="EE0000"/>
                </a:solidFill>
                <a:latin typeface="Arial" pitchFamily="34" charset="0"/>
                <a:cs typeface="Arial" pitchFamily="34" charset="0"/>
              </a:rPr>
              <a:t>uzayabilir</a:t>
            </a:r>
            <a:r>
              <a:rPr lang="en-US" sz="2200" b="1" dirty="0">
                <a:solidFill>
                  <a:srgbClr val="EE0000"/>
                </a:solidFill>
                <a:latin typeface="Arial" pitchFamily="34" charset="0"/>
                <a:cs typeface="Arial" pitchFamily="34" charset="0"/>
              </a:rPr>
              <a:t>.</a:t>
            </a:r>
            <a:endParaRPr lang="tr-TR" sz="2200" b="1" dirty="0">
              <a:solidFill>
                <a:srgbClr val="EE0000"/>
              </a:solidFill>
              <a:latin typeface="Arial" pitchFamily="34" charset="0"/>
              <a:cs typeface="Arial" pitchFamily="34" charset="0"/>
            </a:endParaRPr>
          </a:p>
        </p:txBody>
      </p:sp>
      <p:pic>
        <p:nvPicPr>
          <p:cNvPr id="5122" name="Picture 2" descr="C:\Users\Metin\Desktop\TSSF SUNUM ÇALIŞMASI\DONELER GÜMÜŞ\freediving_web.jpg"/>
          <p:cNvPicPr>
            <a:picLocks noChangeAspect="1" noChangeArrowheads="1"/>
          </p:cNvPicPr>
          <p:nvPr/>
        </p:nvPicPr>
        <p:blipFill>
          <a:blip r:embed="rId4"/>
          <a:srcRect/>
          <a:stretch>
            <a:fillRect/>
          </a:stretch>
        </p:blipFill>
        <p:spPr bwMode="auto">
          <a:xfrm>
            <a:off x="1428728" y="2829502"/>
            <a:ext cx="6357982" cy="2634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HİPERVENTİLASYON</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9 İçerik Yer Tutucusu"/>
          <p:cNvSpPr txBox="1">
            <a:spLocks/>
          </p:cNvSpPr>
          <p:nvPr/>
        </p:nvSpPr>
        <p:spPr>
          <a:xfrm>
            <a:off x="214282" y="1285860"/>
            <a:ext cx="8715436" cy="442915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1" name="10 Dikdörtgen"/>
          <p:cNvSpPr/>
          <p:nvPr/>
        </p:nvSpPr>
        <p:spPr>
          <a:xfrm>
            <a:off x="285720" y="1428736"/>
            <a:ext cx="8429684" cy="1938992"/>
          </a:xfrm>
          <a:prstGeom prst="rect">
            <a:avLst/>
          </a:prstGeom>
        </p:spPr>
        <p:txBody>
          <a:bodyPr wrap="square">
            <a:spAutoFit/>
          </a:bodyPr>
          <a:lstStyle/>
          <a:p>
            <a:pPr algn="ctr"/>
            <a:r>
              <a:rPr lang="tr-TR" sz="2000" b="1" dirty="0">
                <a:solidFill>
                  <a:srgbClr val="EE0000"/>
                </a:solidFill>
                <a:latin typeface="Arial" pitchFamily="34" charset="0"/>
                <a:cs typeface="Arial" pitchFamily="34" charset="0"/>
              </a:rPr>
              <a:t>SIĞ SU BAYILMASI</a:t>
            </a:r>
          </a:p>
          <a:p>
            <a:pPr algn="just"/>
            <a:r>
              <a:rPr lang="tr-TR" sz="2000" dirty="0">
                <a:latin typeface="Arial" pitchFamily="34" charset="0"/>
                <a:cs typeface="Arial" pitchFamily="34" charset="0"/>
              </a:rPr>
              <a:t>	</a:t>
            </a:r>
            <a:r>
              <a:rPr lang="tr-TR" sz="2000" dirty="0" err="1">
                <a:latin typeface="Arial" pitchFamily="34" charset="0"/>
                <a:cs typeface="Arial" pitchFamily="34" charset="0"/>
              </a:rPr>
              <a:t>Hiperventilasyon</a:t>
            </a:r>
            <a:r>
              <a:rPr lang="tr-TR" sz="2000" dirty="0">
                <a:latin typeface="Arial" pitchFamily="34" charset="0"/>
                <a:cs typeface="Arial" pitchFamily="34" charset="0"/>
              </a:rPr>
              <a:t> sayesinde iyice düşürülen karbondioksit seviyesi dipte nefes alma dürtüsünü bastırır ancak bu arada oksijen miktarı kritik seviyelere yaklaşır. Yüzeye çıkarken karbondioksitin kısmi basıncı hızla yükselirken oksijen </a:t>
            </a:r>
            <a:r>
              <a:rPr lang="tr-TR" sz="2000" dirty="0" err="1">
                <a:latin typeface="Arial" pitchFamily="34" charset="0"/>
                <a:cs typeface="Arial" pitchFamily="34" charset="0"/>
              </a:rPr>
              <a:t>azlığıda</a:t>
            </a:r>
            <a:r>
              <a:rPr lang="tr-TR" sz="2000" dirty="0">
                <a:latin typeface="Arial" pitchFamily="34" charset="0"/>
                <a:cs typeface="Arial" pitchFamily="34" charset="0"/>
              </a:rPr>
              <a:t> çok daha şiddetli etkiler böylece yüzeye bir kaç metre kala bilinç kaybı gerçekleşir.</a:t>
            </a:r>
          </a:p>
        </p:txBody>
      </p:sp>
      <p:pic>
        <p:nvPicPr>
          <p:cNvPr id="6146" name="Picture 2" descr="C:\Users\Metin\Desktop\TSSF SUNUM ÇALIŞMASI\DONELER GÜMÜŞ\freediver-blackout-670x388.jpg"/>
          <p:cNvPicPr>
            <a:picLocks noChangeAspect="1" noChangeArrowheads="1"/>
          </p:cNvPicPr>
          <p:nvPr/>
        </p:nvPicPr>
        <p:blipFill>
          <a:blip r:embed="rId4"/>
          <a:srcRect/>
          <a:stretch>
            <a:fillRect/>
          </a:stretch>
        </p:blipFill>
        <p:spPr bwMode="auto">
          <a:xfrm>
            <a:off x="2214546" y="3571876"/>
            <a:ext cx="4572032" cy="1867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12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HİPERVENTİLASYON</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1027" name="Picture 3" descr="C:\Users\Metin\Desktop\TSSF SUNUM ÇALIŞMASI\DONELER GÜMÜŞ\solnechnyj-i-teplovoj-udar-priznaki-i-pervaya-pomoshh_5002a22a15c9b9f7682d05f6002a289a-660x330.jpg"/>
          <p:cNvPicPr>
            <a:picLocks noChangeAspect="1" noChangeArrowheads="1"/>
          </p:cNvPicPr>
          <p:nvPr/>
        </p:nvPicPr>
        <p:blipFill>
          <a:blip r:embed="rId4"/>
          <a:srcRect/>
          <a:stretch>
            <a:fillRect/>
          </a:stretch>
        </p:blipFill>
        <p:spPr bwMode="auto">
          <a:xfrm>
            <a:off x="5357818" y="1785926"/>
            <a:ext cx="3000428"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10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GÜNEŞ ÇARPMASI</a:t>
            </a:r>
          </a:p>
        </p:txBody>
      </p:sp>
      <p:sp>
        <p:nvSpPr>
          <p:cNvPr id="14"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
        <p:nvSpPr>
          <p:cNvPr id="16" name="19 İçerik Yer Tutucusu"/>
          <p:cNvSpPr txBox="1">
            <a:spLocks/>
          </p:cNvSpPr>
          <p:nvPr/>
        </p:nvSpPr>
        <p:spPr>
          <a:xfrm>
            <a:off x="571472" y="1643050"/>
            <a:ext cx="4286280" cy="3786214"/>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Güneş çarpması belirtileri:</a:t>
            </a:r>
          </a:p>
          <a:p>
            <a:pPr marL="365760" lvl="0" indent="-256032">
              <a:spcBef>
                <a:spcPts val="400"/>
              </a:spcBef>
              <a:buClr>
                <a:schemeClr val="accent1"/>
              </a:buClr>
              <a:buSzPct val="100000"/>
              <a:defRPr/>
            </a:pPr>
            <a:endParaRPr lang="tr-TR" sz="2000" b="1"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Adale krampları</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Güçsüzlük, yorgunluk</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Baş dönmesi</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Davranış bozukluğu, sinirlilik</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Solgun ve sıcak deri</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Bol terleme (daha sonra azalır)</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Mide krampları, kusma, bulantı</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Bilinç kaybı, hayal görme</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Hızlı nabız</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7" name="2 Başlık"/>
          <p:cNvSpPr txBox="1">
            <a:spLocks/>
          </p:cNvSpPr>
          <p:nvPr/>
        </p:nvSpPr>
        <p:spPr>
          <a:xfrm>
            <a:off x="-32" y="-24"/>
            <a:ext cx="9144000" cy="642918"/>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3600" b="1" dirty="0">
                <a:effectLst>
                  <a:outerShdw blurRad="31750" dist="25400" dir="5400000" algn="tl" rotWithShape="0">
                    <a:srgbClr val="000000">
                      <a:alpha val="25000"/>
                    </a:srgbClr>
                  </a:outerShdw>
                </a:effectLst>
                <a:latin typeface="Arial Black" pitchFamily="34" charset="0"/>
              </a:rPr>
              <a:t>G</a:t>
            </a:r>
            <a:r>
              <a:rPr kumimoji="0" lang="tr-TR" sz="36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rPr>
              <a:t>CT 4     </a:t>
            </a:r>
            <a:r>
              <a:rPr kumimoji="0" lang="tr-TR" sz="32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cs typeface="Arial" pitchFamily="34" charset="0"/>
              </a:rPr>
              <a:t>SUALTI</a:t>
            </a:r>
            <a:r>
              <a:rPr kumimoji="0" lang="tr-TR" sz="3200" b="1" i="0" u="none" strike="noStrike" kern="1200" cap="none" spc="0" normalizeH="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cs typeface="Arial" pitchFamily="34" charset="0"/>
              </a:rPr>
              <a:t> FİZYOLOJİSİ</a:t>
            </a:r>
            <a:r>
              <a:rPr kumimoji="0" lang="tr-TR" sz="32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cs typeface="Arial" pitchFamily="34" charset="0"/>
              </a:rPr>
              <a:t> </a:t>
            </a:r>
            <a:r>
              <a:rPr kumimoji="0" lang="tr-TR" sz="3200" b="1" i="0" u="none" strike="noStrike" kern="1200" cap="none" spc="0" normalizeH="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cs typeface="Arial" pitchFamily="34" charset="0"/>
              </a:rPr>
              <a:t> </a:t>
            </a:r>
            <a:endParaRPr kumimoji="0" lang="tr-TR" sz="3200" b="1" i="0" u="none" strike="noStrike" kern="1200" cap="none" spc="0" normalizeH="0" baseline="0" noProof="0" dirty="0">
              <a:ln>
                <a:noFill/>
              </a:ln>
              <a:solidFill>
                <a:schemeClr val="lt1"/>
              </a:solidFill>
              <a:effectLst>
                <a:outerShdw blurRad="31750" dist="25400" dir="5400000" algn="tl" rotWithShape="0">
                  <a:srgbClr val="000000">
                    <a:alpha val="25000"/>
                  </a:srgbClr>
                </a:outerShdw>
              </a:effectLst>
              <a:uLnTx/>
              <a:uFillTx/>
              <a:latin typeface="Arial Black" pitchFamily="34" charset="0"/>
              <a:cs typeface="Arial" pitchFamily="34" charset="0"/>
            </a:endParaRPr>
          </a:p>
        </p:txBody>
      </p:sp>
      <p:pic>
        <p:nvPicPr>
          <p:cNvPr id="2050" name="Picture 2" descr="C:\Users\Metin\Desktop\TSSF SUNUM ÇALIŞMASI\DONELER GÜMÜŞ\dereceeee.png"/>
          <p:cNvPicPr>
            <a:picLocks noChangeAspect="1" noChangeArrowheads="1"/>
          </p:cNvPicPr>
          <p:nvPr/>
        </p:nvPicPr>
        <p:blipFill>
          <a:blip r:embed="rId4"/>
          <a:srcRect/>
          <a:stretch>
            <a:fillRect/>
          </a:stretch>
        </p:blipFill>
        <p:spPr bwMode="auto">
          <a:xfrm>
            <a:off x="7358082" y="1809767"/>
            <a:ext cx="1228717" cy="2833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19 İçerik Yer Tutucusu"/>
          <p:cNvSpPr txBox="1">
            <a:spLocks/>
          </p:cNvSpPr>
          <p:nvPr/>
        </p:nvSpPr>
        <p:spPr>
          <a:xfrm>
            <a:off x="285720" y="1928802"/>
            <a:ext cx="8858280" cy="3786214"/>
          </a:xfrm>
          <a:prstGeom prst="rect">
            <a:avLst/>
          </a:prstGeom>
        </p:spPr>
        <p:txBody>
          <a:bodyPr vert="horz">
            <a:noAutofit/>
          </a:bodyPr>
          <a:lstStyle/>
          <a:p>
            <a:pPr marL="365760" lvl="0" indent="-256032">
              <a:spcBef>
                <a:spcPts val="400"/>
              </a:spcBef>
              <a:buClr>
                <a:schemeClr val="accent1"/>
              </a:buClr>
              <a:buSzPct val="100000"/>
              <a:defRPr/>
            </a:pPr>
            <a:r>
              <a:rPr lang="tr-TR" sz="2000" b="1" dirty="0">
                <a:latin typeface="Arial" pitchFamily="34" charset="0"/>
                <a:cs typeface="Arial" pitchFamily="34" charset="0"/>
              </a:rPr>
              <a:t>Güneş çarpmasında ilk yardım:</a:t>
            </a:r>
          </a:p>
          <a:p>
            <a:pPr marL="365760" lvl="0" indent="-256032">
              <a:spcBef>
                <a:spcPts val="400"/>
              </a:spcBef>
              <a:buClr>
                <a:schemeClr val="accent1"/>
              </a:buClr>
              <a:buSzPct val="100000"/>
              <a:defRPr/>
            </a:pPr>
            <a:endParaRPr lang="tr-TR" sz="2000" b="1"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Hasta serin ve havadar bir yere yatırılır</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Giysiler çıkarılır</a:t>
            </a:r>
          </a:p>
          <a:p>
            <a:pPr marL="365760" lvl="0" indent="-256032">
              <a:spcBef>
                <a:spcPts val="400"/>
              </a:spcBef>
              <a:buClr>
                <a:schemeClr val="accent1"/>
              </a:buClr>
              <a:buSzPct val="100000"/>
              <a:buFont typeface="Wingdings 3"/>
              <a:buChar char=""/>
              <a:defRPr/>
            </a:pPr>
            <a:r>
              <a:rPr lang="tr-TR" sz="1900" dirty="0">
                <a:latin typeface="Arial" pitchFamily="34" charset="0"/>
                <a:cs typeface="Arial" pitchFamily="34" charset="0"/>
              </a:rPr>
              <a:t>Sırt üstü yatırılarak, kol ve bacaklar yükseltilir</a:t>
            </a:r>
          </a:p>
          <a:p>
            <a:pPr marL="365760" lvl="0" indent="-256032">
              <a:spcBef>
                <a:spcPts val="400"/>
              </a:spcBef>
              <a:buClr>
                <a:schemeClr val="accent1"/>
              </a:buClr>
              <a:buSzPct val="100000"/>
              <a:buFont typeface="Wingdings 3"/>
              <a:buChar char=""/>
              <a:defRPr/>
            </a:pPr>
            <a:r>
              <a:rPr lang="tr-TR" sz="1900" b="1" dirty="0">
                <a:latin typeface="Arial" pitchFamily="34" charset="0"/>
                <a:cs typeface="Arial" pitchFamily="34" charset="0"/>
              </a:rPr>
              <a:t>Bulantısı yoksa ve bilinci açıksa; </a:t>
            </a:r>
            <a:r>
              <a:rPr lang="tr-TR" sz="1900" dirty="0">
                <a:latin typeface="Arial" pitchFamily="34" charset="0"/>
                <a:cs typeface="Arial" pitchFamily="34" charset="0"/>
              </a:rPr>
              <a:t>1 litre su – 1 çay kaşığı</a:t>
            </a:r>
          </a:p>
          <a:p>
            <a:pPr marL="365760" lvl="0" indent="-256032">
              <a:spcBef>
                <a:spcPts val="400"/>
              </a:spcBef>
              <a:buClr>
                <a:schemeClr val="accent1"/>
              </a:buClr>
              <a:buSzPct val="100000"/>
              <a:defRPr/>
            </a:pPr>
            <a:r>
              <a:rPr lang="tr-TR" sz="1900" dirty="0">
                <a:latin typeface="Arial" pitchFamily="34" charset="0"/>
                <a:cs typeface="Arial" pitchFamily="34" charset="0"/>
              </a:rPr>
              <a:t>     karbonat – 1 çay kaşığı tuz karışımı sıvıya da soda içirilir</a:t>
            </a:r>
            <a:endParaRPr lang="tr-TR" sz="2000" dirty="0">
              <a:latin typeface="Arial" pitchFamily="34" charset="0"/>
              <a:cs typeface="Arial" pitchFamily="34" charset="0"/>
            </a:endParaRPr>
          </a:p>
          <a:p>
            <a:pPr marL="365760" lvl="0" indent="-256032">
              <a:spcBef>
                <a:spcPts val="400"/>
              </a:spcBef>
              <a:buClr>
                <a:schemeClr val="accent1"/>
              </a:buClr>
              <a:buSzPct val="100000"/>
              <a:buFont typeface="Wingdings 3"/>
              <a:buChar char=""/>
              <a:defRPr/>
            </a:pPr>
            <a:endParaRPr lang="tr-TR" sz="2000" dirty="0">
              <a:latin typeface="Arial" pitchFamily="34" charset="0"/>
              <a:cs typeface="Arial" pitchFamily="34" charset="0"/>
            </a:endParaRPr>
          </a:p>
          <a:p>
            <a:pPr marL="365760" lvl="0" indent="-256032">
              <a:spcBef>
                <a:spcPts val="400"/>
              </a:spcBef>
              <a:buClr>
                <a:schemeClr val="accent1"/>
              </a:buClr>
              <a:buSzPct val="100000"/>
              <a:defRPr/>
            </a:pPr>
            <a:endParaRPr kumimoji="0" lang="tr-TR" sz="2000" i="0" u="none" strike="noStrike" kern="1200" cap="none" spc="0" normalizeH="0" noProof="0" dirty="0">
              <a:ln>
                <a:noFill/>
              </a:ln>
              <a:effectLst/>
              <a:uLnTx/>
              <a:uFillTx/>
              <a:latin typeface="Arial" pitchFamily="34" charset="0"/>
              <a:cs typeface="Arial" pitchFamily="34" charset="0"/>
            </a:endParaRPr>
          </a:p>
        </p:txBody>
      </p:sp>
      <p:sp>
        <p:nvSpPr>
          <p:cNvPr id="15" name="14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GÜNEŞ ÇARPMASI</a:t>
            </a:r>
          </a:p>
        </p:txBody>
      </p:sp>
      <p:sp>
        <p:nvSpPr>
          <p:cNvPr id="16"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4</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SUALTI FİZYOLOJİSİ</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9 İçerik Yer Tutucusu"/>
          <p:cNvSpPr txBox="1">
            <a:spLocks/>
          </p:cNvSpPr>
          <p:nvPr/>
        </p:nvSpPr>
        <p:spPr>
          <a:xfrm>
            <a:off x="214282" y="1500174"/>
            <a:ext cx="8715436" cy="4214842"/>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indent="-256032" algn="ctr">
              <a:spcBef>
                <a:spcPts val="400"/>
              </a:spcBef>
              <a:buClr>
                <a:schemeClr val="accent1"/>
              </a:buClr>
              <a:buSzPct val="100000"/>
              <a:defRPr/>
            </a:pPr>
            <a:endParaRPr lang="tr-TR" sz="2000" dirty="0">
              <a:latin typeface="Arial" pitchFamily="34" charset="0"/>
              <a:cs typeface="Arial" pitchFamily="34" charset="0"/>
            </a:endParaRPr>
          </a:p>
        </p:txBody>
      </p:sp>
      <p:sp>
        <p:nvSpPr>
          <p:cNvPr id="11" name="19 İçerik Yer Tutucusu"/>
          <p:cNvSpPr txBox="1">
            <a:spLocks/>
          </p:cNvSpPr>
          <p:nvPr/>
        </p:nvSpPr>
        <p:spPr>
          <a:xfrm>
            <a:off x="214282" y="1643050"/>
            <a:ext cx="3357586" cy="3286148"/>
          </a:xfrm>
          <a:prstGeom prst="rect">
            <a:avLst/>
          </a:prstGeom>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None/>
              <a:tabLst/>
              <a:defRPr/>
            </a:pP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 Boğulmalar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 Kırıklar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dirty="0">
                <a:latin typeface="Arial" pitchFamily="34" charset="0"/>
                <a:cs typeface="Arial" pitchFamily="34" charset="0"/>
              </a:rPr>
              <a:t> Çıkıklar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 Berelenmeler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dirty="0">
                <a:latin typeface="Arial" pitchFamily="34" charset="0"/>
                <a:cs typeface="Arial" pitchFamily="34" charset="0"/>
              </a:rPr>
              <a:t> Burkulmalar</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kumimoji="0" lang="tr-TR" sz="2000" i="0" u="none" strike="noStrike" kern="1200" cap="none" spc="0" normalizeH="0" baseline="0" noProof="0" dirty="0">
                <a:ln>
                  <a:noFill/>
                </a:ln>
                <a:effectLst/>
                <a:uLnTx/>
                <a:uFillTx/>
                <a:latin typeface="Arial" pitchFamily="34" charset="0"/>
                <a:ea typeface="+mn-ea"/>
                <a:cs typeface="Arial" pitchFamily="34" charset="0"/>
              </a:rPr>
              <a:t> Kas</a:t>
            </a:r>
            <a:r>
              <a:rPr kumimoji="0" lang="tr-TR" sz="2000" i="0" u="none" strike="noStrike" kern="1200" cap="none" spc="0" normalizeH="0" noProof="0" dirty="0">
                <a:ln>
                  <a:noFill/>
                </a:ln>
                <a:effectLst/>
                <a:uLnTx/>
                <a:uFillTx/>
                <a:latin typeface="Arial" pitchFamily="34" charset="0"/>
                <a:ea typeface="+mn-ea"/>
                <a:cs typeface="Arial" pitchFamily="34" charset="0"/>
              </a:rPr>
              <a:t> zorlanması</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tr-TR" sz="2000" baseline="0" dirty="0">
                <a:latin typeface="Arial" pitchFamily="34" charset="0"/>
                <a:cs typeface="Arial" pitchFamily="34" charset="0"/>
              </a:rPr>
              <a:t> Kopan</a:t>
            </a:r>
            <a:r>
              <a:rPr lang="tr-TR" sz="2000" dirty="0">
                <a:latin typeface="Arial" pitchFamily="34" charset="0"/>
                <a:cs typeface="Arial" pitchFamily="34" charset="0"/>
              </a:rPr>
              <a:t> uzvun korunması</a:t>
            </a: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4098" name="Picture 2" descr="C:\Users\Metin\Desktop\TSSF SUNUM ÇALIŞMASI\DONELER GÜMÜŞ\yaralanmalar.png"/>
          <p:cNvPicPr>
            <a:picLocks noChangeAspect="1" noChangeArrowheads="1"/>
          </p:cNvPicPr>
          <p:nvPr/>
        </p:nvPicPr>
        <p:blipFill>
          <a:blip r:embed="rId4"/>
          <a:srcRect/>
          <a:stretch>
            <a:fillRect/>
          </a:stretch>
        </p:blipFill>
        <p:spPr bwMode="auto">
          <a:xfrm>
            <a:off x="4214810" y="2000240"/>
            <a:ext cx="4500593"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13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KONU BAŞLIKLARI</a:t>
            </a:r>
          </a:p>
        </p:txBody>
      </p:sp>
      <p:sp>
        <p:nvSpPr>
          <p:cNvPr id="15"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pic>
        <p:nvPicPr>
          <p:cNvPr id="5122" name="Picture 2" descr="C:\Users\Metin\Desktop\TSSF SUNUM ÇALIŞMASI\DONELER GÜMÜŞ\2071249_620x410.jpg"/>
          <p:cNvPicPr>
            <a:picLocks noChangeAspect="1" noChangeArrowheads="1"/>
          </p:cNvPicPr>
          <p:nvPr/>
        </p:nvPicPr>
        <p:blipFill>
          <a:blip r:embed="rId4"/>
          <a:srcRect/>
          <a:stretch>
            <a:fillRect/>
          </a:stretch>
        </p:blipFill>
        <p:spPr bwMode="auto">
          <a:xfrm>
            <a:off x="214282" y="1428736"/>
            <a:ext cx="8715436" cy="4132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BOĞULMALAR</a:t>
            </a:r>
          </a:p>
        </p:txBody>
      </p:sp>
      <p:sp>
        <p:nvSpPr>
          <p:cNvPr id="11"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314" y="2285992"/>
            <a:ext cx="8715404" cy="2643206"/>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None/>
              <a:tabLst/>
              <a:defRPr/>
            </a:pPr>
            <a:endParaRPr kumimoji="0" lang="tr-TR" sz="2000" i="0" u="none" strike="noStrike" kern="1200" cap="none" spc="0" normalizeH="0" baseline="0" noProof="0" dirty="0">
              <a:ln>
                <a:noFill/>
              </a:ln>
              <a:effectLst/>
              <a:uLnTx/>
              <a:uFillTx/>
              <a:latin typeface="Arial" pitchFamily="34" charset="0"/>
              <a:ea typeface="+mn-ea"/>
              <a:cs typeface="Arial" pitchFamily="34" charset="0"/>
            </a:endParaRPr>
          </a:p>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r>
              <a:rPr lang="en-US" sz="2000" b="1" dirty="0" err="1"/>
              <a:t>Kazazedenin</a:t>
            </a:r>
            <a:r>
              <a:rPr lang="en-US" sz="2000" b="1" dirty="0"/>
              <a:t> </a:t>
            </a:r>
            <a:r>
              <a:rPr lang="en-US" sz="2000" b="1" dirty="0" err="1"/>
              <a:t>hitap</a:t>
            </a:r>
            <a:r>
              <a:rPr lang="en-US" sz="2000" b="1" dirty="0"/>
              <a:t> </a:t>
            </a:r>
            <a:r>
              <a:rPr lang="en-US" sz="2000" b="1" dirty="0" err="1"/>
              <a:t>edilebilir</a:t>
            </a:r>
            <a:r>
              <a:rPr lang="en-US" sz="2000" b="1" dirty="0"/>
              <a:t> </a:t>
            </a:r>
            <a:r>
              <a:rPr lang="en-US" sz="2000" b="1" dirty="0" err="1"/>
              <a:t>durumda</a:t>
            </a:r>
            <a:r>
              <a:rPr lang="en-US" sz="2000" b="1" dirty="0"/>
              <a:t> </a:t>
            </a:r>
            <a:r>
              <a:rPr lang="en-US" sz="2000" b="1" dirty="0" err="1"/>
              <a:t>bilincinin</a:t>
            </a:r>
            <a:r>
              <a:rPr lang="en-US" sz="2000" b="1" dirty="0"/>
              <a:t> </a:t>
            </a:r>
            <a:r>
              <a:rPr lang="en-US" sz="2000" b="1" dirty="0" err="1"/>
              <a:t>açık</a:t>
            </a:r>
            <a:r>
              <a:rPr lang="en-US" sz="2000" b="1" dirty="0"/>
              <a:t> </a:t>
            </a:r>
            <a:r>
              <a:rPr lang="en-US" sz="2000" b="1" dirty="0" err="1"/>
              <a:t>olması</a:t>
            </a:r>
            <a:r>
              <a:rPr lang="en-US" sz="2000" b="1" dirty="0"/>
              <a:t> </a:t>
            </a:r>
            <a:r>
              <a:rPr lang="en-US" sz="2000" b="1" dirty="0" err="1"/>
              <a:t>halinde</a:t>
            </a:r>
            <a:r>
              <a:rPr lang="tr-TR" sz="2000" b="1" dirty="0"/>
              <a:t>;</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Acil</a:t>
            </a:r>
            <a:r>
              <a:rPr lang="en-US" sz="2000" dirty="0"/>
              <a:t> </a:t>
            </a:r>
            <a:r>
              <a:rPr lang="en-US" sz="2000" dirty="0" err="1"/>
              <a:t>yardım</a:t>
            </a:r>
            <a:r>
              <a:rPr lang="en-US" sz="2000" dirty="0"/>
              <a:t> </a:t>
            </a:r>
            <a:r>
              <a:rPr lang="en-US" sz="2000" dirty="0" err="1"/>
              <a:t>çağr</a:t>
            </a:r>
            <a:r>
              <a:rPr lang="tr-TR" sz="2000" dirty="0"/>
              <a:t>ısı</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Bilinç</a:t>
            </a:r>
            <a:r>
              <a:rPr lang="en-US" sz="2000" dirty="0"/>
              <a:t> </a:t>
            </a:r>
            <a:r>
              <a:rPr lang="en-US" sz="2000" dirty="0" err="1"/>
              <a:t>durumunun</a:t>
            </a:r>
            <a:r>
              <a:rPr lang="en-US" sz="2000" dirty="0"/>
              <a:t>, </a:t>
            </a:r>
            <a:r>
              <a:rPr lang="en-US" sz="2000" dirty="0" err="1"/>
              <a:t>solunum</a:t>
            </a:r>
            <a:r>
              <a:rPr lang="en-US" sz="2000" dirty="0"/>
              <a:t> </a:t>
            </a:r>
            <a:r>
              <a:rPr lang="en-US" sz="2000" dirty="0" err="1"/>
              <a:t>ve</a:t>
            </a:r>
            <a:r>
              <a:rPr lang="en-US" sz="2000" dirty="0"/>
              <a:t> </a:t>
            </a:r>
            <a:r>
              <a:rPr lang="en-US" sz="2000" dirty="0" err="1"/>
              <a:t>kan</a:t>
            </a:r>
            <a:r>
              <a:rPr lang="en-US" sz="2000" dirty="0"/>
              <a:t> </a:t>
            </a:r>
            <a:r>
              <a:rPr lang="en-US" sz="2000" dirty="0" err="1"/>
              <a:t>dolaşımının</a:t>
            </a:r>
            <a:r>
              <a:rPr lang="en-US" sz="2000" dirty="0"/>
              <a:t> </a:t>
            </a:r>
            <a:r>
              <a:rPr lang="en-US" sz="2000" dirty="0" err="1"/>
              <a:t>sürekli</a:t>
            </a:r>
            <a:r>
              <a:rPr lang="en-US" sz="2000" dirty="0"/>
              <a:t> </a:t>
            </a:r>
            <a:r>
              <a:rPr lang="en-US" sz="2000" dirty="0" err="1"/>
              <a:t>olarak</a:t>
            </a:r>
            <a:r>
              <a:rPr lang="en-US" sz="2000" dirty="0"/>
              <a:t> </a:t>
            </a:r>
            <a:r>
              <a:rPr lang="en-US" sz="2000" dirty="0" err="1"/>
              <a:t>izlenmesi</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Destekleyici</a:t>
            </a:r>
            <a:r>
              <a:rPr lang="en-US" sz="2000" dirty="0"/>
              <a:t> </a:t>
            </a:r>
            <a:r>
              <a:rPr lang="en-US" sz="2000" dirty="0" err="1"/>
              <a:t>oksijen</a:t>
            </a:r>
            <a:r>
              <a:rPr lang="en-US" sz="2000" dirty="0"/>
              <a:t> </a:t>
            </a:r>
            <a:r>
              <a:rPr lang="en-US" sz="2000" dirty="0" err="1"/>
              <a:t>verilmesi</a:t>
            </a:r>
            <a:r>
              <a:rPr lang="en-US" sz="2000" dirty="0"/>
              <a:t> (en </a:t>
            </a:r>
            <a:r>
              <a:rPr lang="en-US" sz="2000" dirty="0" err="1"/>
              <a:t>az</a:t>
            </a:r>
            <a:r>
              <a:rPr lang="en-US" sz="2000" dirty="0"/>
              <a:t> 4litre / </a:t>
            </a:r>
            <a:r>
              <a:rPr lang="en-US" sz="2000" dirty="0" err="1"/>
              <a:t>dakika</a:t>
            </a:r>
            <a:r>
              <a:rPr lang="en-US" sz="2000" dirty="0"/>
              <a:t>) </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Sıcaklık</a:t>
            </a:r>
            <a:r>
              <a:rPr lang="en-US" sz="2000" dirty="0"/>
              <a:t> </a:t>
            </a:r>
            <a:r>
              <a:rPr lang="en-US" sz="2000" dirty="0" err="1"/>
              <a:t>kaybının</a:t>
            </a:r>
            <a:r>
              <a:rPr lang="en-US" sz="2000" dirty="0"/>
              <a:t> </a:t>
            </a:r>
            <a:r>
              <a:rPr lang="en-US" sz="2000" dirty="0" err="1"/>
              <a:t>önlenmesi</a:t>
            </a: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1571604" y="1857364"/>
            <a:ext cx="6000792" cy="338554"/>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r>
              <a:rPr lang="tr-TR" sz="1600" b="1" dirty="0">
                <a:latin typeface="Arial" pitchFamily="34" charset="0"/>
                <a:cs typeface="Arial" pitchFamily="34" charset="0"/>
              </a:rPr>
              <a:t>SUDA BOĞULMALARDA  ALINMASI GEREKEN ÖNLEMLER</a:t>
            </a:r>
            <a:endParaRPr lang="tr-TR" sz="1600" b="1" dirty="0"/>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BOĞULMALAR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9 İçerik Yer Tutucusu"/>
          <p:cNvSpPr txBox="1">
            <a:spLocks/>
          </p:cNvSpPr>
          <p:nvPr/>
        </p:nvSpPr>
        <p:spPr>
          <a:xfrm>
            <a:off x="214314" y="2143116"/>
            <a:ext cx="8715404" cy="357190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endParaRPr lang="tr-TR" sz="2000" b="1" dirty="0"/>
          </a:p>
          <a:p>
            <a:pPr marL="365760" marR="0" lvl="0" indent="-256032" algn="l" defTabSz="914400" rtl="0" eaLnBrk="1" fontAlgn="auto" latinLnBrk="0" hangingPunct="1">
              <a:lnSpc>
                <a:spcPct val="100000"/>
              </a:lnSpc>
              <a:spcBef>
                <a:spcPts val="400"/>
              </a:spcBef>
              <a:spcAft>
                <a:spcPts val="0"/>
              </a:spcAft>
              <a:buClr>
                <a:schemeClr val="accent1"/>
              </a:buClr>
              <a:buSzPct val="100000"/>
              <a:tabLst/>
              <a:defRPr/>
            </a:pPr>
            <a:r>
              <a:rPr lang="tr-TR" sz="2000" b="1" dirty="0"/>
              <a:t>Yeterli solunum var ancak bilinç kaybı durumunda;</a:t>
            </a:r>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a:t>Yan </a:t>
            </a:r>
            <a:r>
              <a:rPr lang="en-US" sz="2000" dirty="0" err="1"/>
              <a:t>yatırma</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Acil</a:t>
            </a:r>
            <a:r>
              <a:rPr lang="en-US" sz="2000" dirty="0"/>
              <a:t> </a:t>
            </a:r>
            <a:r>
              <a:rPr lang="en-US" sz="2000" dirty="0" err="1"/>
              <a:t>yardım</a:t>
            </a:r>
            <a:r>
              <a:rPr lang="en-US" sz="2000" dirty="0"/>
              <a:t> </a:t>
            </a:r>
            <a:r>
              <a:rPr lang="en-US" sz="2000" dirty="0" err="1"/>
              <a:t>çağrısı</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Destekleyici</a:t>
            </a:r>
            <a:r>
              <a:rPr lang="en-US" sz="2000" dirty="0"/>
              <a:t> </a:t>
            </a:r>
            <a:r>
              <a:rPr lang="en-US" sz="2000" dirty="0" err="1"/>
              <a:t>oksijen</a:t>
            </a:r>
            <a:r>
              <a:rPr lang="en-US" sz="2000" dirty="0"/>
              <a:t> </a:t>
            </a:r>
            <a:r>
              <a:rPr lang="en-US" sz="2000" dirty="0" err="1"/>
              <a:t>verilmesi</a:t>
            </a:r>
            <a:r>
              <a:rPr lang="en-US" sz="2000" dirty="0"/>
              <a:t> (en </a:t>
            </a:r>
            <a:r>
              <a:rPr lang="en-US" sz="2000" dirty="0" err="1"/>
              <a:t>az</a:t>
            </a:r>
            <a:r>
              <a:rPr lang="en-US" sz="2000" dirty="0"/>
              <a:t> 4litre /</a:t>
            </a:r>
            <a:r>
              <a:rPr lang="en-US" sz="2000" dirty="0" err="1"/>
              <a:t>dakika</a:t>
            </a:r>
            <a:r>
              <a:rPr lang="en-US" sz="2000" dirty="0"/>
              <a:t>)</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Solunumun</a:t>
            </a:r>
            <a:r>
              <a:rPr lang="en-US" sz="2000" dirty="0"/>
              <a:t> </a:t>
            </a:r>
            <a:r>
              <a:rPr lang="en-US" sz="2000" dirty="0" err="1"/>
              <a:t>sıkı</a:t>
            </a:r>
            <a:r>
              <a:rPr lang="en-US" sz="2000" dirty="0"/>
              <a:t> </a:t>
            </a:r>
            <a:r>
              <a:rPr lang="en-US" sz="2000" dirty="0" err="1"/>
              <a:t>bir</a:t>
            </a:r>
            <a:r>
              <a:rPr lang="en-US" sz="2000" dirty="0"/>
              <a:t> </a:t>
            </a:r>
            <a:r>
              <a:rPr lang="en-US" sz="2000" dirty="0" err="1"/>
              <a:t>şekilde</a:t>
            </a:r>
            <a:r>
              <a:rPr lang="en-US" sz="2000" dirty="0"/>
              <a:t> </a:t>
            </a:r>
            <a:r>
              <a:rPr lang="en-US" sz="2000" dirty="0" err="1"/>
              <a:t>izlenmesi</a:t>
            </a:r>
            <a:r>
              <a:rPr lang="en-US" sz="2000" dirty="0"/>
              <a:t>, </a:t>
            </a:r>
            <a:r>
              <a:rPr lang="en-US" sz="2000" dirty="0" err="1"/>
              <a:t>yetersiz</a:t>
            </a:r>
            <a:r>
              <a:rPr lang="en-US" sz="2000" dirty="0"/>
              <a:t> </a:t>
            </a:r>
            <a:r>
              <a:rPr lang="en-US" sz="2000" dirty="0" err="1"/>
              <a:t>solunumda</a:t>
            </a:r>
            <a:r>
              <a:rPr lang="en-US" sz="2000" dirty="0"/>
              <a:t> </a:t>
            </a:r>
            <a:r>
              <a:rPr lang="en-US" sz="2000" dirty="0" err="1"/>
              <a:t>derhal</a:t>
            </a:r>
            <a:r>
              <a:rPr lang="en-US" sz="2000" dirty="0"/>
              <a:t> </a:t>
            </a:r>
            <a:r>
              <a:rPr lang="en-US" sz="2000" dirty="0" err="1"/>
              <a:t>yapay</a:t>
            </a:r>
            <a:r>
              <a:rPr lang="en-US" sz="2000" dirty="0"/>
              <a:t> </a:t>
            </a:r>
            <a:r>
              <a:rPr lang="en-US" sz="2000" dirty="0" err="1"/>
              <a:t>solunuma</a:t>
            </a:r>
            <a:r>
              <a:rPr lang="en-US" sz="2000" dirty="0"/>
              <a:t> </a:t>
            </a:r>
            <a:r>
              <a:rPr lang="en-US" sz="2000" dirty="0" err="1"/>
              <a:t>başlanması</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a:t>Kan </a:t>
            </a:r>
            <a:r>
              <a:rPr lang="en-US" sz="2000" dirty="0" err="1"/>
              <a:t>dolaşımının</a:t>
            </a:r>
            <a:r>
              <a:rPr lang="en-US" sz="2000" dirty="0"/>
              <a:t> </a:t>
            </a:r>
            <a:r>
              <a:rPr lang="en-US" sz="2000" dirty="0" err="1"/>
              <a:t>izlenmesi</a:t>
            </a:r>
            <a:endParaRPr lang="tr-TR" sz="2000" dirty="0"/>
          </a:p>
          <a:p>
            <a:pPr marL="365760" marR="0" lvl="0" indent="-256032" algn="l" defTabSz="914400" rtl="0" eaLnBrk="1" fontAlgn="auto" latinLnBrk="0" hangingPunct="1">
              <a:lnSpc>
                <a:spcPct val="100000"/>
              </a:lnSpc>
              <a:spcBef>
                <a:spcPts val="400"/>
              </a:spcBef>
              <a:spcAft>
                <a:spcPts val="0"/>
              </a:spcAft>
              <a:buClr>
                <a:schemeClr val="accent1"/>
              </a:buClr>
              <a:buSzPct val="100000"/>
              <a:buFont typeface="Wingdings 3"/>
              <a:buChar char=""/>
              <a:tabLst/>
              <a:defRPr/>
            </a:pPr>
            <a:r>
              <a:rPr lang="en-US" sz="2000" dirty="0" err="1"/>
              <a:t>Sıcaklık</a:t>
            </a:r>
            <a:r>
              <a:rPr lang="en-US" sz="2000" dirty="0"/>
              <a:t> </a:t>
            </a:r>
            <a:r>
              <a:rPr lang="en-US" sz="2000" dirty="0" err="1"/>
              <a:t>kaybının</a:t>
            </a:r>
            <a:r>
              <a:rPr lang="en-US" sz="2000" dirty="0"/>
              <a:t> </a:t>
            </a:r>
            <a:r>
              <a:rPr lang="en-US" sz="2000" dirty="0" err="1"/>
              <a:t>önlenmesi</a:t>
            </a:r>
            <a:r>
              <a:rPr lang="en-US" sz="2000" dirty="0"/>
              <a:t> </a:t>
            </a:r>
            <a:endParaRPr lang="tr-TR" sz="2000" dirty="0"/>
          </a:p>
        </p:txBody>
      </p:sp>
      <p:pic>
        <p:nvPicPr>
          <p:cNvPr id="8" name="Picture 5" descr="C:\Users\Metin\Desktop\TSSF SUNUM ÇALIŞMASI\LOGO TSSF.png"/>
          <p:cNvPicPr>
            <a:picLocks noChangeAspect="1" noChangeArrowheads="1"/>
          </p:cNvPicPr>
          <p:nvPr/>
        </p:nvPicPr>
        <p:blipFill>
          <a:blip r:embed="rId3"/>
          <a:srcRect/>
          <a:stretch>
            <a:fillRect/>
          </a:stretch>
        </p:blipFill>
        <p:spPr bwMode="auto">
          <a:xfrm>
            <a:off x="8059161" y="5773153"/>
            <a:ext cx="1013433" cy="1013433"/>
          </a:xfrm>
          <a:prstGeom prst="rect">
            <a:avLst/>
          </a:prstGeom>
          <a:noFill/>
        </p:spPr>
      </p:pic>
      <p:sp>
        <p:nvSpPr>
          <p:cNvPr id="9" name="8 Dikdörtgen"/>
          <p:cNvSpPr/>
          <p:nvPr/>
        </p:nvSpPr>
        <p:spPr>
          <a:xfrm>
            <a:off x="71406" y="6201811"/>
            <a:ext cx="1500198" cy="584775"/>
          </a:xfrm>
          <a:prstGeom prst="rect">
            <a:avLst/>
          </a:prstGeom>
          <a:noFill/>
          <a:ln>
            <a:noFill/>
          </a:ln>
        </p:spPr>
        <p:txBody>
          <a:bodyPr wrap="square" lIns="91440" tIns="45720" rIns="91440" bIns="45720">
            <a:spAutoFit/>
          </a:bodyPr>
          <a:lstStyle/>
          <a:p>
            <a:pPr algn="ctr"/>
            <a:r>
              <a:rPr lang="tr-TR" sz="3200" b="1" dirty="0">
                <a:ln w="17780" cmpd="sng">
                  <a:solidFill>
                    <a:schemeClr val="accent1">
                      <a:tint val="3000"/>
                    </a:schemeClr>
                  </a:solidFill>
                  <a:prstDash val="solid"/>
                  <a:miter lim="800000"/>
                </a:ln>
                <a:solidFill>
                  <a:schemeClr val="bg1"/>
                </a:solidFill>
                <a:effectLst>
                  <a:outerShdw blurRad="55000" dist="50800" dir="5400000" algn="tl">
                    <a:srgbClr val="000000">
                      <a:alpha val="33000"/>
                    </a:srgbClr>
                  </a:outerShdw>
                </a:effectLst>
                <a:latin typeface="Arial" pitchFamily="34" charset="0"/>
                <a:cs typeface="Arial" pitchFamily="34" charset="0"/>
              </a:rPr>
              <a:t>TSSF</a:t>
            </a:r>
          </a:p>
        </p:txBody>
      </p:sp>
      <p:sp>
        <p:nvSpPr>
          <p:cNvPr id="10" name="9 Dikdörtgen"/>
          <p:cNvSpPr/>
          <p:nvPr/>
        </p:nvSpPr>
        <p:spPr>
          <a:xfrm>
            <a:off x="1571604" y="1714488"/>
            <a:ext cx="6000792" cy="338554"/>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wrap="square">
            <a:spAutoFit/>
          </a:bodyPr>
          <a:lstStyle/>
          <a:p>
            <a:r>
              <a:rPr lang="tr-TR" sz="1600" b="1" dirty="0">
                <a:latin typeface="Arial" pitchFamily="34" charset="0"/>
                <a:cs typeface="Arial" pitchFamily="34" charset="0"/>
              </a:rPr>
              <a:t>SUDA BOĞULMALARDA  ALINMASI GEREKEN ÖNLEMLER</a:t>
            </a:r>
            <a:endParaRPr lang="tr-TR" sz="1600" b="1" dirty="0"/>
          </a:p>
        </p:txBody>
      </p:sp>
      <p:sp>
        <p:nvSpPr>
          <p:cNvPr id="12" name="11 Dikdörtgen"/>
          <p:cNvSpPr/>
          <p:nvPr/>
        </p:nvSpPr>
        <p:spPr>
          <a:xfrm>
            <a:off x="71502" y="714356"/>
            <a:ext cx="9072498"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Verdana" pitchFamily="34" charset="0"/>
                <a:cs typeface="Arial" pitchFamily="34" charset="0"/>
              </a:rPr>
              <a:t>BOĞULMALAR</a:t>
            </a:r>
          </a:p>
        </p:txBody>
      </p:sp>
      <p:sp>
        <p:nvSpPr>
          <p:cNvPr id="13" name="1 Başlık"/>
          <p:cNvSpPr txBox="1">
            <a:spLocks/>
          </p:cNvSpPr>
          <p:nvPr/>
        </p:nvSpPr>
        <p:spPr>
          <a:xfrm>
            <a:off x="-32" y="0"/>
            <a:ext cx="9144000" cy="549403"/>
          </a:xfrm>
          <a:prstGeom prst="rect">
            <a:avLst/>
          </a:prstGeom>
          <a:sp3d contourW="1000" prstMaterial="flat">
            <a:bevelT w="95250" h="101600" prst="angle"/>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rtlCol="0" anchor="ctr">
            <a:no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GCT </a:t>
            </a:r>
            <a:r>
              <a:rPr lang="tr-TR" sz="2800" b="1" dirty="0">
                <a:solidFill>
                  <a:schemeClr val="bg1"/>
                </a:solidFill>
                <a:effectLst>
                  <a:outerShdw blurRad="31750" dist="25400" dir="5400000" algn="tl" rotWithShape="0">
                    <a:srgbClr val="000000">
                      <a:alpha val="25000"/>
                    </a:srgbClr>
                  </a:outerShdw>
                </a:effectLst>
                <a:latin typeface="Arial Black" pitchFamily="34" charset="0"/>
                <a:cs typeface="Arial" pitchFamily="34" charset="0"/>
              </a:rPr>
              <a:t>5</a:t>
            </a:r>
            <a:r>
              <a:rPr kumimoji="0" lang="tr-TR" sz="2800" b="1" i="0" u="none" strike="noStrike" kern="1200" cap="none" spc="0" normalizeH="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rPr>
              <a:t>             YARALANMALAR</a:t>
            </a:r>
            <a:endParaRPr kumimoji="0" lang="tr-TR" sz="2800" b="1" i="0" u="none" strike="noStrike" kern="1200" cap="none" spc="0" normalizeH="0" baseline="0" noProof="0" dirty="0">
              <a:ln>
                <a:noFill/>
              </a:ln>
              <a:solidFill>
                <a:schemeClr val="bg1"/>
              </a:solidFill>
              <a:effectLst>
                <a:outerShdw blurRad="31750" dist="25400" dir="5400000" algn="tl" rotWithShape="0">
                  <a:srgbClr val="000000">
                    <a:alpha val="25000"/>
                  </a:srgbClr>
                </a:outerShdw>
              </a:effectLst>
              <a:uLnTx/>
              <a:uFillTx/>
              <a:latin typeface="Arial Black" pitchFamily="34" charset="0"/>
              <a:ea typeface="+mn-ea"/>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7728</TotalTime>
  <Words>4812</Words>
  <Application>Microsoft Macintosh PowerPoint</Application>
  <PresentationFormat>Ekran Gösterisi (4:3)</PresentationFormat>
  <Paragraphs>1266</Paragraphs>
  <Slides>111</Slides>
  <Notes>110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111</vt:i4>
      </vt:variant>
    </vt:vector>
  </HeadingPairs>
  <TitlesOfParts>
    <vt:vector size="121" baseType="lpstr">
      <vt:lpstr>Arial</vt:lpstr>
      <vt:lpstr>Arial Black</vt:lpstr>
      <vt:lpstr>Arial Narrow</vt:lpstr>
      <vt:lpstr>Calibri</vt:lpstr>
      <vt:lpstr>Lucida Sans Unicode</vt:lpstr>
      <vt:lpstr>Times New Roman</vt:lpstr>
      <vt:lpstr>Verdana</vt:lpstr>
      <vt:lpstr>Wingdings 2</vt:lpstr>
      <vt:lpstr>Wingdings 3</vt:lpstr>
      <vt:lpstr>Kalabalık</vt:lpstr>
      <vt:lpstr>TÜRKİYE SUALTI SPORLARI FEDERASYONU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 SUALTI SPORLARI FEDERASYONU</dc:title>
  <dc:creator>Metin</dc:creator>
  <cp:lastModifiedBy>Devrim Zana KARAHAN</cp:lastModifiedBy>
  <cp:revision>827</cp:revision>
  <dcterms:created xsi:type="dcterms:W3CDTF">2019-02-12T10:51:36Z</dcterms:created>
  <dcterms:modified xsi:type="dcterms:W3CDTF">2025-04-28T10:44:44Z</dcterms:modified>
</cp:coreProperties>
</file>